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480175" cx="9720250"/>
  <p:notesSz cx="7772400" cy="10058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0" y="0"/>
            <a:ext cx="7772400" cy="10058400"/>
          </a:xfrm>
          <a:prstGeom prst="roundRect">
            <a:avLst>
              <a:gd fmla="val 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Shape 4"/>
          <p:cNvSpPr/>
          <p:nvPr>
            <p:ph idx="2" type="sldImg"/>
          </p:nvPr>
        </p:nvSpPr>
        <p:spPr>
          <a:xfrm>
            <a:off x="1587500" y="1006475"/>
            <a:ext cx="4595812" cy="34480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x="1185862" y="4787900"/>
            <a:ext cx="5407025" cy="3825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idx="2" type="sldImg"/>
          </p:nvPr>
        </p:nvSpPr>
        <p:spPr>
          <a:xfrm>
            <a:off x="1300162" y="1006475"/>
            <a:ext cx="5170487" cy="34480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1185862" y="4787900"/>
            <a:ext cx="5407025" cy="3825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1300162" y="1006475"/>
            <a:ext cx="5170487" cy="34480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1185862" y="4787900"/>
            <a:ext cx="5407025" cy="3825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1300162" y="1006475"/>
            <a:ext cx="5170487" cy="34480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1185862" y="4787900"/>
            <a:ext cx="5407025" cy="3825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1300162" y="1006475"/>
            <a:ext cx="5170487" cy="34480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1185862" y="4787900"/>
            <a:ext cx="5407025" cy="3825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1300162" y="1006475"/>
            <a:ext cx="5170500" cy="34482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1185862" y="4787900"/>
            <a:ext cx="5406900" cy="382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1300162" y="1006475"/>
            <a:ext cx="5170500" cy="34482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1185862" y="4787900"/>
            <a:ext cx="5406900" cy="382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1300162" y="1006475"/>
            <a:ext cx="5170500" cy="34482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1185862" y="4787900"/>
            <a:ext cx="5406900" cy="382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1300162" y="1006475"/>
            <a:ext cx="5170500" cy="34482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1185862" y="4787900"/>
            <a:ext cx="5406900" cy="382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 blanco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objetos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714375" y="306387"/>
            <a:ext cx="8297862" cy="154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1563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1563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11563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11563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11563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714375" y="1801812"/>
            <a:ext cx="8297862" cy="4803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20040" lvl="0" marL="457200" marR="0" rtl="0" algn="l">
              <a:lnSpc>
                <a:spcPct val="115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  <a:defRPr b="0" i="0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61950" lvl="1" marL="914400" marR="0" rtl="0" algn="l">
              <a:lnSpc>
                <a:spcPct val="116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oto Sans Symbols"/>
              <a:buChar char="–"/>
              <a:defRPr b="0" i="0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97180" lvl="2" marL="1371600" marR="0" rtl="0" algn="l">
              <a:lnSpc>
                <a:spcPct val="116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23850" lvl="3" marL="1828800" marR="0" rtl="0" algn="l">
              <a:lnSpc>
                <a:spcPct val="116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–"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85750" lvl="4" marL="2286000" marR="0" rtl="0" algn="l">
              <a:lnSpc>
                <a:spcPct val="116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de título" type="title">
  <p:cSld name="TITLE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ctrTitle"/>
          </p:nvPr>
        </p:nvSpPr>
        <p:spPr>
          <a:xfrm>
            <a:off x="1214438" y="1060450"/>
            <a:ext cx="7291387" cy="225583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marR="0" rtl="0" algn="ctr">
              <a:lnSpc>
                <a:spcPct val="847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1563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11563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11563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11563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" type="subTitle"/>
          </p:nvPr>
        </p:nvSpPr>
        <p:spPr>
          <a:xfrm>
            <a:off x="1214438" y="3403600"/>
            <a:ext cx="7291387" cy="1565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marR="0" rtl="0" algn="ctr">
              <a:lnSpc>
                <a:spcPct val="153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16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116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116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  <a:defRPr b="0" i="0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116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None/>
              <a:defRPr b="0" i="0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vertical y texto" type="vertTitleAndTx">
  <p:cSld name="VERTICAL_TITLE_AND_VERTICAL_TEXT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 rot="5400000">
            <a:off x="4826001" y="2419351"/>
            <a:ext cx="6299200" cy="2073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1563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1563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11563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11563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11563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 rot="5400000">
            <a:off x="600869" y="419894"/>
            <a:ext cx="6299200" cy="60721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20040" lvl="0" marL="457200" marR="0" rtl="0" algn="l">
              <a:lnSpc>
                <a:spcPct val="115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  <a:defRPr b="0" i="0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61950" lvl="1" marL="914400" marR="0" rtl="0" algn="l">
              <a:lnSpc>
                <a:spcPct val="116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oto Sans Symbols"/>
              <a:buChar char="–"/>
              <a:defRPr b="0" i="0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97180" lvl="2" marL="1371600" marR="0" rtl="0" algn="l">
              <a:lnSpc>
                <a:spcPct val="116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23850" lvl="3" marL="1828800" marR="0" rtl="0" algn="l">
              <a:lnSpc>
                <a:spcPct val="116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–"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85750" lvl="4" marL="2286000" marR="0" rtl="0" algn="l">
              <a:lnSpc>
                <a:spcPct val="116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texto vertical" type="vertTx">
  <p:cSld name="VERTICAL_TEX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714375" y="306387"/>
            <a:ext cx="8297862" cy="154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1563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1563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11563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11563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11563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 rot="5400000">
            <a:off x="2461418" y="54768"/>
            <a:ext cx="4803775" cy="8297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20040" lvl="0" marL="457200" marR="0" rtl="0" algn="l">
              <a:lnSpc>
                <a:spcPct val="115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  <a:defRPr b="0" i="0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61950" lvl="1" marL="914400" marR="0" rtl="0" algn="l">
              <a:lnSpc>
                <a:spcPct val="116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oto Sans Symbols"/>
              <a:buChar char="–"/>
              <a:defRPr b="0" i="0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97180" lvl="2" marL="1371600" marR="0" rtl="0" algn="l">
              <a:lnSpc>
                <a:spcPct val="116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23850" lvl="3" marL="1828800" marR="0" rtl="0" algn="l">
              <a:lnSpc>
                <a:spcPct val="116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–"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85750" lvl="4" marL="2286000" marR="0" rtl="0" algn="l">
              <a:lnSpc>
                <a:spcPct val="116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n con título" type="picTx">
  <p:cSld name="PICTURE_WITH_CAPTIO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669925" y="431800"/>
            <a:ext cx="3135313" cy="1512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marR="0" rtl="0" algn="ctr">
              <a:lnSpc>
                <a:spcPct val="159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1563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11563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11563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11563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8" name="Shape 18"/>
          <p:cNvSpPr/>
          <p:nvPr>
            <p:ph idx="2" type="pic"/>
          </p:nvPr>
        </p:nvSpPr>
        <p:spPr>
          <a:xfrm>
            <a:off x="4132263" y="933450"/>
            <a:ext cx="4921250" cy="4605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marR="0" rtl="0" algn="l">
              <a:lnSpc>
                <a:spcPct val="115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None/>
              <a:defRPr b="0" i="0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16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16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16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16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669925" y="1944688"/>
            <a:ext cx="3135313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lnSpc>
                <a:spcPct val="230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None/>
              <a:defRPr b="0" i="0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16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Noto Sans Symbols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16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16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Noto Sans Symbols"/>
              <a:buNone/>
              <a:defRPr b="0" i="0" sz="1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16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450"/>
              <a:buFont typeface="Noto Sans Symbols"/>
              <a:buNone/>
              <a:defRPr b="0" i="0" sz="1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ido con título" type="objTx">
  <p:cSld name="OBJECT_WITH_CAPTION_TEX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669925" y="431800"/>
            <a:ext cx="3135313" cy="1512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marR="0" rtl="0" algn="ctr">
              <a:lnSpc>
                <a:spcPct val="159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1563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11563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11563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11563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132263" y="933450"/>
            <a:ext cx="4921250" cy="4605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20040" lvl="0" marL="457200" marR="0" rtl="0" algn="l">
              <a:lnSpc>
                <a:spcPct val="115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  <a:defRPr b="0" i="0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61950" lvl="1" marL="914400" marR="0" rtl="0" algn="l">
              <a:lnSpc>
                <a:spcPct val="116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oto Sans Symbols"/>
              <a:buChar char="–"/>
              <a:defRPr b="0" i="0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97180" lvl="2" marL="1371600" marR="0" rtl="0" algn="l">
              <a:lnSpc>
                <a:spcPct val="116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23850" lvl="3" marL="1828800" marR="0" rtl="0" algn="l">
              <a:lnSpc>
                <a:spcPct val="116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–"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85750" lvl="4" marL="2286000" marR="0" rtl="0" algn="l">
              <a:lnSpc>
                <a:spcPct val="116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669925" y="1944688"/>
            <a:ext cx="3135313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lnSpc>
                <a:spcPct val="230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None/>
              <a:defRPr b="0" i="0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16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Noto Sans Symbols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16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16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Noto Sans Symbols"/>
              <a:buNone/>
              <a:defRPr b="0" i="0" sz="1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16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450"/>
              <a:buFont typeface="Noto Sans Symbols"/>
              <a:buNone/>
              <a:defRPr b="0" i="0" sz="1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olo el título" type="title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714375" y="306387"/>
            <a:ext cx="8297862" cy="154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1563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1563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11563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11563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11563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ción" type="twoTxTwoObj">
  <p:cSld name="TWO_OBJECTS_WITH_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669925" y="344488"/>
            <a:ext cx="8383588" cy="1252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1563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1563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11563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11563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11563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669925" y="1589088"/>
            <a:ext cx="4111625" cy="7778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marR="0" rtl="0" algn="l">
              <a:lnSpc>
                <a:spcPct val="153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None/>
              <a:defRPr b="1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16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  <a:defRPr b="1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16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None/>
              <a:defRPr b="1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16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  <a:defRPr b="1" i="0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16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None/>
              <a:defRPr b="1" i="0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669925" y="2366963"/>
            <a:ext cx="4111625" cy="3481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20040" lvl="0" marL="457200" marR="0" rtl="0" algn="l">
              <a:lnSpc>
                <a:spcPct val="115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  <a:defRPr b="0" i="0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61950" lvl="1" marL="914400" marR="0" rtl="0" algn="l">
              <a:lnSpc>
                <a:spcPct val="116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oto Sans Symbols"/>
              <a:buChar char="–"/>
              <a:defRPr b="0" i="0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97180" lvl="2" marL="1371600" marR="0" rtl="0" algn="l">
              <a:lnSpc>
                <a:spcPct val="116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23850" lvl="3" marL="1828800" marR="0" rtl="0" algn="l">
              <a:lnSpc>
                <a:spcPct val="116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–"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85750" lvl="4" marL="2286000" marR="0" rtl="0" algn="l">
              <a:lnSpc>
                <a:spcPct val="116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3" type="body"/>
          </p:nvPr>
        </p:nvSpPr>
        <p:spPr>
          <a:xfrm>
            <a:off x="4921250" y="1589088"/>
            <a:ext cx="4132263" cy="7778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marR="0" rtl="0" algn="l">
              <a:lnSpc>
                <a:spcPct val="153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None/>
              <a:defRPr b="1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16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  <a:defRPr b="1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16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None/>
              <a:defRPr b="1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16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  <a:defRPr b="1" i="0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16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None/>
              <a:defRPr b="1" i="0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4" type="body"/>
          </p:nvPr>
        </p:nvSpPr>
        <p:spPr>
          <a:xfrm>
            <a:off x="4921250" y="2366963"/>
            <a:ext cx="4132263" cy="3481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20040" lvl="0" marL="457200" marR="0" rtl="0" algn="l">
              <a:lnSpc>
                <a:spcPct val="115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  <a:defRPr b="0" i="0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61950" lvl="1" marL="914400" marR="0" rtl="0" algn="l">
              <a:lnSpc>
                <a:spcPct val="116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oto Sans Symbols"/>
              <a:buChar char="–"/>
              <a:defRPr b="0" i="0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97180" lvl="2" marL="1371600" marR="0" rtl="0" algn="l">
              <a:lnSpc>
                <a:spcPct val="116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23850" lvl="3" marL="1828800" marR="0" rtl="0" algn="l">
              <a:lnSpc>
                <a:spcPct val="116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–"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85750" lvl="4" marL="2286000" marR="0" rtl="0" algn="l">
              <a:lnSpc>
                <a:spcPct val="116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os objetos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714375" y="306387"/>
            <a:ext cx="8297862" cy="154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1563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1563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11563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11563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11563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714375" y="1801813"/>
            <a:ext cx="4071938" cy="4803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20040" lvl="0" marL="457200" marR="0" rtl="0" algn="l">
              <a:lnSpc>
                <a:spcPct val="115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  <a:defRPr b="0" i="0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61950" lvl="1" marL="914400" marR="0" rtl="0" algn="l">
              <a:lnSpc>
                <a:spcPct val="116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oto Sans Symbols"/>
              <a:buChar char="–"/>
              <a:defRPr b="0" i="0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97180" lvl="2" marL="1371600" marR="0" rtl="0" algn="l">
              <a:lnSpc>
                <a:spcPct val="116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23850" lvl="3" marL="1828800" marR="0" rtl="0" algn="l">
              <a:lnSpc>
                <a:spcPct val="116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–"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85750" lvl="4" marL="2286000" marR="0" rtl="0" algn="l">
              <a:lnSpc>
                <a:spcPct val="116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2" type="body"/>
          </p:nvPr>
        </p:nvSpPr>
        <p:spPr>
          <a:xfrm>
            <a:off x="4938713" y="1801813"/>
            <a:ext cx="4073525" cy="4803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20040" lvl="0" marL="457200" marR="0" rtl="0" algn="l">
              <a:lnSpc>
                <a:spcPct val="115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  <a:defRPr b="0" i="0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61950" lvl="1" marL="914400" marR="0" rtl="0" algn="l">
              <a:lnSpc>
                <a:spcPct val="116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oto Sans Symbols"/>
              <a:buChar char="–"/>
              <a:defRPr b="0" i="0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97180" lvl="2" marL="1371600" marR="0" rtl="0" algn="l">
              <a:lnSpc>
                <a:spcPct val="116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23850" lvl="3" marL="1828800" marR="0" rtl="0" algn="l">
              <a:lnSpc>
                <a:spcPct val="116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–"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85750" lvl="4" marL="2286000" marR="0" rtl="0" algn="l">
              <a:lnSpc>
                <a:spcPct val="116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cabezado de sección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663575" y="1616075"/>
            <a:ext cx="8383588" cy="26955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marR="0" rtl="0" algn="ctr">
              <a:lnSpc>
                <a:spcPct val="847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1563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11563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11563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11563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663575" y="4337050"/>
            <a:ext cx="8383588" cy="1417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lnSpc>
                <a:spcPct val="153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16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16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16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  <a:defRPr b="0" i="0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16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None/>
              <a:defRPr b="0" i="0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/>
          <p:nvPr>
            <p:ph type="title"/>
          </p:nvPr>
        </p:nvSpPr>
        <p:spPr>
          <a:xfrm>
            <a:off x="714375" y="306387"/>
            <a:ext cx="8297862" cy="154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1563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1563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11563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11563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11563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" type="body"/>
          </p:nvPr>
        </p:nvSpPr>
        <p:spPr>
          <a:xfrm>
            <a:off x="714375" y="1801812"/>
            <a:ext cx="8297862" cy="4803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20040" lvl="0" marL="457200" marR="0" rtl="0" algn="l">
              <a:lnSpc>
                <a:spcPct val="115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  <a:defRPr b="0" i="0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61950" lvl="1" marL="914400" marR="0" rtl="0" algn="l">
              <a:lnSpc>
                <a:spcPct val="116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oto Sans Symbols"/>
              <a:buChar char="–"/>
              <a:defRPr b="0" i="0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97180" lvl="2" marL="1371600" marR="0" rtl="0" algn="l">
              <a:lnSpc>
                <a:spcPct val="116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23850" lvl="3" marL="1828800" marR="0" rtl="0" algn="l">
              <a:lnSpc>
                <a:spcPct val="116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–"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85750" lvl="4" marL="2286000" marR="0" rtl="0" algn="l">
              <a:lnSpc>
                <a:spcPct val="116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hyperlink" Target="http://slide5.xml" TargetMode="External"/><Relationship Id="rId10" Type="http://schemas.openxmlformats.org/officeDocument/2006/relationships/image" Target="../media/image2.jpg"/><Relationship Id="rId9" Type="http://schemas.openxmlformats.org/officeDocument/2006/relationships/hyperlink" Target="http://slide4.xml" TargetMode="External"/><Relationship Id="rId5" Type="http://schemas.openxmlformats.org/officeDocument/2006/relationships/hyperlink" Target="http://slide1.xml" TargetMode="External"/><Relationship Id="rId6" Type="http://schemas.openxmlformats.org/officeDocument/2006/relationships/hyperlink" Target="http://slide2.xml" TargetMode="External"/><Relationship Id="rId7" Type="http://schemas.openxmlformats.org/officeDocument/2006/relationships/hyperlink" Target="http://slide3.xml" TargetMode="External"/><Relationship Id="rId8" Type="http://schemas.openxmlformats.org/officeDocument/2006/relationships/hyperlink" Target="http://slide6.xml" TargetMode="External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8.png"/><Relationship Id="rId10" Type="http://schemas.openxmlformats.org/officeDocument/2006/relationships/image" Target="../media/image7.png"/><Relationship Id="rId13" Type="http://schemas.openxmlformats.org/officeDocument/2006/relationships/image" Target="../media/image5.png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slide3.xml" TargetMode="External"/><Relationship Id="rId4" Type="http://schemas.openxmlformats.org/officeDocument/2006/relationships/hyperlink" Target="http://slide6.xml" TargetMode="External"/><Relationship Id="rId9" Type="http://schemas.openxmlformats.org/officeDocument/2006/relationships/hyperlink" Target="http://slide1.xml" TargetMode="External"/><Relationship Id="rId5" Type="http://schemas.openxmlformats.org/officeDocument/2006/relationships/hyperlink" Target="http://slide1.xml" TargetMode="External"/><Relationship Id="rId6" Type="http://schemas.openxmlformats.org/officeDocument/2006/relationships/hyperlink" Target="http://slide1.xml" TargetMode="External"/><Relationship Id="rId7" Type="http://schemas.openxmlformats.org/officeDocument/2006/relationships/hyperlink" Target="http://slide3.xml" TargetMode="External"/><Relationship Id="rId8" Type="http://schemas.openxmlformats.org/officeDocument/2006/relationships/hyperlink" Target="http://slide6.xml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slide5.xml" TargetMode="External"/><Relationship Id="rId4" Type="http://schemas.openxmlformats.org/officeDocument/2006/relationships/hyperlink" Target="http://slide4.xml" TargetMode="External"/><Relationship Id="rId9" Type="http://schemas.openxmlformats.org/officeDocument/2006/relationships/image" Target="../media/image3.jpg"/><Relationship Id="rId5" Type="http://schemas.openxmlformats.org/officeDocument/2006/relationships/hyperlink" Target="http://slide2.xml" TargetMode="External"/><Relationship Id="rId6" Type="http://schemas.openxmlformats.org/officeDocument/2006/relationships/hyperlink" Target="http://slide5.xml" TargetMode="External"/><Relationship Id="rId7" Type="http://schemas.openxmlformats.org/officeDocument/2006/relationships/hyperlink" Target="http://slide.xml" TargetMode="External"/><Relationship Id="rId8" Type="http://schemas.openxmlformats.org/officeDocument/2006/relationships/hyperlink" Target="http://slide.xml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slide.xml" TargetMode="External"/><Relationship Id="rId4" Type="http://schemas.openxmlformats.org/officeDocument/2006/relationships/hyperlink" Target="http://slide.xml" TargetMode="External"/><Relationship Id="rId9" Type="http://schemas.openxmlformats.org/officeDocument/2006/relationships/image" Target="../media/image6.png"/><Relationship Id="rId5" Type="http://schemas.openxmlformats.org/officeDocument/2006/relationships/hyperlink" Target="http://slide.xml" TargetMode="External"/><Relationship Id="rId6" Type="http://schemas.openxmlformats.org/officeDocument/2006/relationships/hyperlink" Target="http://slide.xml" TargetMode="External"/><Relationship Id="rId7" Type="http://schemas.openxmlformats.org/officeDocument/2006/relationships/hyperlink" Target="http://slide.xml" TargetMode="External"/><Relationship Id="rId8" Type="http://schemas.openxmlformats.org/officeDocument/2006/relationships/hyperlink" Target="http://slide.xml" TargetMode="External"/></Relationships>
</file>

<file path=ppt/slides/_rels/slide5.xml.rels><?xml version="1.0" encoding="UTF-8" standalone="yes"?><Relationships xmlns="http://schemas.openxmlformats.org/package/2006/relationships"><Relationship Id="rId20" Type="http://schemas.openxmlformats.org/officeDocument/2006/relationships/hyperlink" Target="https://www.torresyribelles.com/conoces-los-usos-cosmeticos-del-aceite-de-oliva/" TargetMode="External"/><Relationship Id="rId11" Type="http://schemas.openxmlformats.org/officeDocument/2006/relationships/hyperlink" Target="http://slide.xml" TargetMode="External"/><Relationship Id="rId22" Type="http://schemas.openxmlformats.org/officeDocument/2006/relationships/hyperlink" Target="https://www.directodelolivar.com/mercado-del-aceite-de-oliva/" TargetMode="External"/><Relationship Id="rId10" Type="http://schemas.openxmlformats.org/officeDocument/2006/relationships/hyperlink" Target="http://slide.xml" TargetMode="External"/><Relationship Id="rId21" Type="http://schemas.openxmlformats.org/officeDocument/2006/relationships/hyperlink" Target="http://transreyes.com/transporte-del-aceite/" TargetMode="External"/><Relationship Id="rId13" Type="http://schemas.openxmlformats.org/officeDocument/2006/relationships/hyperlink" Target="https://lapontezuela.com/blog/que-es-la-almazara/" TargetMode="External"/><Relationship Id="rId12" Type="http://schemas.openxmlformats.org/officeDocument/2006/relationships/image" Target="../media/image7.png"/><Relationship Id="rId23" Type="http://schemas.openxmlformats.org/officeDocument/2006/relationships/hyperlink" Target="http://www.aceitel.com/blog/consumo-del-aceite-oliva-en-espana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sabor-artesano.com/cultivo-olivo.htm" TargetMode="External"/><Relationship Id="rId4" Type="http://schemas.openxmlformats.org/officeDocument/2006/relationships/hyperlink" Target="https://www.youtube.com/watch?v=KIqfebNCkkQ" TargetMode="External"/><Relationship Id="rId9" Type="http://schemas.openxmlformats.org/officeDocument/2006/relationships/hyperlink" Target="http://slide.xml" TargetMode="External"/><Relationship Id="rId15" Type="http://schemas.openxmlformats.org/officeDocument/2006/relationships/hyperlink" Target="http://escamilla.es/es/el-proceso-aceituna-de-mesa-sevillana/" TargetMode="External"/><Relationship Id="rId14" Type="http://schemas.openxmlformats.org/officeDocument/2006/relationships/hyperlink" Target="https://www.youtube.com/watch?v=rI3Q4YCemm8" TargetMode="External"/><Relationship Id="rId17" Type="http://schemas.openxmlformats.org/officeDocument/2006/relationships/hyperlink" Target="http://www.olearum.com/huesodeaceituna.html" TargetMode="External"/><Relationship Id="rId16" Type="http://schemas.openxmlformats.org/officeDocument/2006/relationships/hyperlink" Target="http://www.asemesa.es/content/proceso_de_elaboracion" TargetMode="External"/><Relationship Id="rId5" Type="http://schemas.openxmlformats.org/officeDocument/2006/relationships/hyperlink" Target="https://www.youtube.com/watch?v=awjylBHq_oY" TargetMode="External"/><Relationship Id="rId19" Type="http://schemas.openxmlformats.org/officeDocument/2006/relationships/hyperlink" Target="http://www.sabor-artesano.com/jabones-aceite.htm" TargetMode="External"/><Relationship Id="rId6" Type="http://schemas.openxmlformats.org/officeDocument/2006/relationships/hyperlink" Target="http://slide.xml" TargetMode="External"/><Relationship Id="rId18" Type="http://schemas.openxmlformats.org/officeDocument/2006/relationships/hyperlink" Target="https://www.biogramasa.es/hueso-de-aceituna/" TargetMode="External"/><Relationship Id="rId7" Type="http://schemas.openxmlformats.org/officeDocument/2006/relationships/hyperlink" Target="http://slide.xml" TargetMode="External"/><Relationship Id="rId8" Type="http://schemas.openxmlformats.org/officeDocument/2006/relationships/hyperlink" Target="http://slide.xml" TargetMode="External"/></Relationships>
</file>

<file path=ppt/slides/_rels/slide6.xml.rels><?xml version="1.0" encoding="UTF-8" standalone="yes"?><Relationships xmlns="http://schemas.openxmlformats.org/package/2006/relationships"><Relationship Id="rId20" Type="http://schemas.openxmlformats.org/officeDocument/2006/relationships/hyperlink" Target="http://www.mercasa.es/files/multimedios/1323972080_pag_049-059_Cerdeno.pdf" TargetMode="External"/><Relationship Id="rId11" Type="http://schemas.openxmlformats.org/officeDocument/2006/relationships/hyperlink" Target="http://slide.xml" TargetMode="External"/><Relationship Id="rId22" Type="http://schemas.openxmlformats.org/officeDocument/2006/relationships/image" Target="../media/image8.png"/><Relationship Id="rId10" Type="http://schemas.openxmlformats.org/officeDocument/2006/relationships/hyperlink" Target="http://slide.xml" TargetMode="External"/><Relationship Id="rId21" Type="http://schemas.openxmlformats.org/officeDocument/2006/relationships/hyperlink" Target="http://www.qcom.es/lacteos/especial-lacteos/los-productos-lacteos-en-la-distribucion_28249_2811_31064_0_1_in.html" TargetMode="External"/><Relationship Id="rId13" Type="http://schemas.openxmlformats.org/officeDocument/2006/relationships/hyperlink" Target="https://www.facebook.com/notes/bio-zoo/la-vaca-y-sus-subproductos-4-derivados-bovinos-que-todo-el-mundo-usamos-muchos-s/985622534890437/" TargetMode="External"/><Relationship Id="rId12" Type="http://schemas.openxmlformats.org/officeDocument/2006/relationships/hyperlink" Target="http://slide.xml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youtube.com/watch?v=CjdTaDsHN04" TargetMode="External"/><Relationship Id="rId4" Type="http://schemas.openxmlformats.org/officeDocument/2006/relationships/hyperlink" Target="https://www.youtube.com/watch?v=Htm9k_55BaI" TargetMode="External"/><Relationship Id="rId9" Type="http://schemas.openxmlformats.org/officeDocument/2006/relationships/hyperlink" Target="http://slide.xml" TargetMode="External"/><Relationship Id="rId15" Type="http://schemas.openxmlformats.org/officeDocument/2006/relationships/hyperlink" Target="https://www.prensa.com/salud_y_ciencia/vaca-animal-desperdicio_0_4390811003.html" TargetMode="External"/><Relationship Id="rId14" Type="http://schemas.openxmlformats.org/officeDocument/2006/relationships/hyperlink" Target="https://www.youtube.com/watch?v=lAfdfjnWG4E" TargetMode="External"/><Relationship Id="rId17" Type="http://schemas.openxmlformats.org/officeDocument/2006/relationships/hyperlink" Target="https://www.youtube.com/watch?v=h_QtFsVCyGA" TargetMode="External"/><Relationship Id="rId16" Type="http://schemas.openxmlformats.org/officeDocument/2006/relationships/hyperlink" Target="https://www.youtube.com/watch?v=UPxyGs5aovc" TargetMode="External"/><Relationship Id="rId5" Type="http://schemas.openxmlformats.org/officeDocument/2006/relationships/hyperlink" Target="https://www.youtube.com/watch?v=4P9dlz9-9OA" TargetMode="External"/><Relationship Id="rId19" Type="http://schemas.openxmlformats.org/officeDocument/2006/relationships/hyperlink" Target="https://www.youtube.com/watch?v=FyW2LCKClZs" TargetMode="External"/><Relationship Id="rId6" Type="http://schemas.openxmlformats.org/officeDocument/2006/relationships/hyperlink" Target="https://es.slideshare.net/edinsonesnaider/sacrificio-de-ganado" TargetMode="External"/><Relationship Id="rId18" Type="http://schemas.openxmlformats.org/officeDocument/2006/relationships/hyperlink" Target="https://www.youtube.com/watch?v=RZST0bLPCRw" TargetMode="External"/><Relationship Id="rId7" Type="http://schemas.openxmlformats.org/officeDocument/2006/relationships/hyperlink" Target="http://slide.xml" TargetMode="External"/><Relationship Id="rId8" Type="http://schemas.openxmlformats.org/officeDocument/2006/relationships/hyperlink" Target="http://slide.xml" TargetMode="External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hyperlink" Target="http://www.almexa.com.mx/blog/conozca-los-10-principales-usos-del-aluminio-y-detecte-oportunidades-para-su-industria/" TargetMode="External"/><Relationship Id="rId10" Type="http://schemas.openxmlformats.org/officeDocument/2006/relationships/hyperlink" Target="http://slide.xml" TargetMode="External"/><Relationship Id="rId13" Type="http://schemas.openxmlformats.org/officeDocument/2006/relationships/hyperlink" Target="https://www.youtube.com/watch?v=Fa8CRyCuqTg" TargetMode="External"/><Relationship Id="rId12" Type="http://schemas.openxmlformats.org/officeDocument/2006/relationships/hyperlink" Target="https://www.youtube.com/watch?v=q9LWSzfoXMQ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historiaybiografias.com/aluminio/" TargetMode="External"/><Relationship Id="rId4" Type="http://schemas.openxmlformats.org/officeDocument/2006/relationships/hyperlink" Target="https://www.youtube.com/watch?v=uk99yBaGHCQ" TargetMode="External"/><Relationship Id="rId9" Type="http://schemas.openxmlformats.org/officeDocument/2006/relationships/hyperlink" Target="http://slide.xml" TargetMode="External"/><Relationship Id="rId15" Type="http://schemas.openxmlformats.org/officeDocument/2006/relationships/hyperlink" Target="http://ame.org.es/sostenibilidad/politica-medioambiental.html" TargetMode="External"/><Relationship Id="rId14" Type="http://schemas.openxmlformats.org/officeDocument/2006/relationships/hyperlink" Target="https://www.youtube.com/watch?v=RjAcz1t3C1k" TargetMode="External"/><Relationship Id="rId17" Type="http://schemas.openxmlformats.org/officeDocument/2006/relationships/hyperlink" Target="http://www.eural.com/prodotti/leghe/perche-alluminio?lang=es" TargetMode="External"/><Relationship Id="rId16" Type="http://schemas.openxmlformats.org/officeDocument/2006/relationships/hyperlink" Target="http://www.bbc.com/mundo/noticias/2010/11/101118_economia_aluminio" TargetMode="External"/><Relationship Id="rId5" Type="http://schemas.openxmlformats.org/officeDocument/2006/relationships/hyperlink" Target="http://slide.xml" TargetMode="External"/><Relationship Id="rId6" Type="http://schemas.openxmlformats.org/officeDocument/2006/relationships/hyperlink" Target="http://slide.xml" TargetMode="External"/><Relationship Id="rId18" Type="http://schemas.openxmlformats.org/officeDocument/2006/relationships/image" Target="../media/image4.png"/><Relationship Id="rId7" Type="http://schemas.openxmlformats.org/officeDocument/2006/relationships/hyperlink" Target="http://slide.xml" TargetMode="External"/><Relationship Id="rId8" Type="http://schemas.openxmlformats.org/officeDocument/2006/relationships/hyperlink" Target="http://slide.xml" TargetMode="External"/></Relationships>
</file>

<file path=ppt/slides/_rels/slide8.xml.rels><?xml version="1.0" encoding="UTF-8" standalone="yes"?><Relationships xmlns="http://schemas.openxmlformats.org/package/2006/relationships"><Relationship Id="rId20" Type="http://schemas.openxmlformats.org/officeDocument/2006/relationships/image" Target="../media/image5.png"/><Relationship Id="rId11" Type="http://schemas.openxmlformats.org/officeDocument/2006/relationships/hyperlink" Target="http://slide.xml" TargetMode="External"/><Relationship Id="rId10" Type="http://schemas.openxmlformats.org/officeDocument/2006/relationships/hyperlink" Target="http://slide.xml" TargetMode="External"/><Relationship Id="rId13" Type="http://schemas.openxmlformats.org/officeDocument/2006/relationships/hyperlink" Target="https://www.quiminet.com/articulos/las-diferentes-aplicaciones-de-la-arena-silica-2648107.htm" TargetMode="External"/><Relationship Id="rId12" Type="http://schemas.openxmlformats.org/officeDocument/2006/relationships/hyperlink" Target="http://www.aimsa.es/es/contenido/?idsec=480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clarin.com/construccion/mil-arenas_0_SkhvpBtDXg.html" TargetMode="External"/><Relationship Id="rId4" Type="http://schemas.openxmlformats.org/officeDocument/2006/relationships/hyperlink" Target="http://www.flexicon.es/Materiales-Manejados/Arena-de-Silice.html" TargetMode="External"/><Relationship Id="rId9" Type="http://schemas.openxmlformats.org/officeDocument/2006/relationships/hyperlink" Target="http://slide.xml" TargetMode="External"/><Relationship Id="rId15" Type="http://schemas.openxmlformats.org/officeDocument/2006/relationships/hyperlink" Target="https://www.youtube.com/watch?v=wu0HRuf_DV4" TargetMode="External"/><Relationship Id="rId14" Type="http://schemas.openxmlformats.org/officeDocument/2006/relationships/hyperlink" Target="https://www.youtube.com/watch?v=YtQm8rI9Udc" TargetMode="External"/><Relationship Id="rId17" Type="http://schemas.openxmlformats.org/officeDocument/2006/relationships/hyperlink" Target="http://www.carcaba.es/index.php/transporte-y-logistica-industria-del-vidrio" TargetMode="External"/><Relationship Id="rId16" Type="http://schemas.openxmlformats.org/officeDocument/2006/relationships/hyperlink" Target="https://www.youtube.com/watch?v=BCr-o9ubr5w" TargetMode="External"/><Relationship Id="rId5" Type="http://schemas.openxmlformats.org/officeDocument/2006/relationships/hyperlink" Target="https://www.youtube.com/watch?v=CTUa_D5rrjM" TargetMode="External"/><Relationship Id="rId19" Type="http://schemas.openxmlformats.org/officeDocument/2006/relationships/hyperlink" Target="https://www.promsa.com/es/presentacion" TargetMode="External"/><Relationship Id="rId6" Type="http://schemas.openxmlformats.org/officeDocument/2006/relationships/hyperlink" Target="http://slide.xml" TargetMode="External"/><Relationship Id="rId18" Type="http://schemas.openxmlformats.org/officeDocument/2006/relationships/hyperlink" Target="http://www.pitarchlogistica.com/es/noticias/transporte-vidrio#" TargetMode="External"/><Relationship Id="rId7" Type="http://schemas.openxmlformats.org/officeDocument/2006/relationships/hyperlink" Target="http://slide.xml" TargetMode="External"/><Relationship Id="rId8" Type="http://schemas.openxmlformats.org/officeDocument/2006/relationships/hyperlink" Target="http://slide.x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/>
        </p:nvSpPr>
        <p:spPr>
          <a:xfrm>
            <a:off x="685800" y="152400"/>
            <a:ext cx="8229600" cy="4572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" name="Shape 50"/>
          <p:cNvSpPr txBox="1"/>
          <p:nvPr/>
        </p:nvSpPr>
        <p:spPr>
          <a:xfrm>
            <a:off x="3048000" y="711200"/>
            <a:ext cx="3429000" cy="4365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INTRODUCCIÓN</a:t>
            </a:r>
            <a:endParaRPr/>
          </a:p>
        </p:txBody>
      </p:sp>
      <p:sp>
        <p:nvSpPr>
          <p:cNvPr id="51" name="Shape 51"/>
          <p:cNvSpPr txBox="1"/>
          <p:nvPr/>
        </p:nvSpPr>
        <p:spPr>
          <a:xfrm>
            <a:off x="635000" y="1866900"/>
            <a:ext cx="4025900" cy="44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Ya sabemos qué son los sectores económicos, pero… ¿cómo funcionan todos juntos?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esta webquest vas a tener la posibilidad de investigar a fondo una cadena, del principio al fin.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Conocer cómo funciona nuestro mundo nos posibilita aprender a tomar decisiones en la vida cotidiana, asegurando no sólo que nuestras decisiones sean las más convenientes para nosost@s, si no también permitiéndonos mejorar nuestra comunidad </a:t>
            </a:r>
            <a:r>
              <a:rPr lang="en-US" sz="1800">
                <a:solidFill>
                  <a:schemeClr val="dk1"/>
                </a:solidFill>
              </a:rPr>
              <a:t>y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asegurando una economía justa. </a:t>
            </a:r>
            <a:endParaRPr/>
          </a:p>
        </p:txBody>
      </p:sp>
      <p:sp>
        <p:nvSpPr>
          <p:cNvPr id="52" name="Shape 52"/>
          <p:cNvSpPr txBox="1"/>
          <p:nvPr/>
        </p:nvSpPr>
        <p:spPr>
          <a:xfrm>
            <a:off x="889000" y="236537"/>
            <a:ext cx="1244600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Introducción</a:t>
            </a:r>
            <a:endParaRPr/>
          </a:p>
        </p:txBody>
      </p:sp>
      <p:sp>
        <p:nvSpPr>
          <p:cNvPr id="53" name="Shape 53"/>
          <p:cNvSpPr txBox="1"/>
          <p:nvPr/>
        </p:nvSpPr>
        <p:spPr>
          <a:xfrm>
            <a:off x="5080000" y="266700"/>
            <a:ext cx="1168400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None/>
            </a:pPr>
            <a:r>
              <a:rPr b="0" i="0" lang="en-US" sz="1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Recursos </a:t>
            </a:r>
            <a:endParaRPr/>
          </a:p>
        </p:txBody>
      </p:sp>
      <p:sp>
        <p:nvSpPr>
          <p:cNvPr id="54" name="Shape 54"/>
          <p:cNvSpPr txBox="1"/>
          <p:nvPr/>
        </p:nvSpPr>
        <p:spPr>
          <a:xfrm>
            <a:off x="889000" y="236537"/>
            <a:ext cx="1092200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None/>
            </a:pPr>
            <a:r>
              <a:rPr b="0" i="0" lang="en-US" sz="1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Introducción</a:t>
            </a:r>
            <a:endParaRPr/>
          </a:p>
        </p:txBody>
      </p:sp>
      <p:sp>
        <p:nvSpPr>
          <p:cNvPr id="55" name="Shape 55"/>
          <p:cNvSpPr txBox="1"/>
          <p:nvPr/>
        </p:nvSpPr>
        <p:spPr>
          <a:xfrm>
            <a:off x="2438400" y="241300"/>
            <a:ext cx="685800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None/>
            </a:pPr>
            <a:r>
              <a:rPr b="0" i="0" lang="en-US" sz="1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Tarea  </a:t>
            </a:r>
            <a:endParaRPr/>
          </a:p>
        </p:txBody>
      </p:sp>
      <p:sp>
        <p:nvSpPr>
          <p:cNvPr id="56" name="Shape 56"/>
          <p:cNvSpPr txBox="1"/>
          <p:nvPr/>
        </p:nvSpPr>
        <p:spPr>
          <a:xfrm>
            <a:off x="3695700" y="254000"/>
            <a:ext cx="762000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None/>
            </a:pPr>
            <a:r>
              <a:rPr b="0" i="0" lang="en-US" sz="1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Proceso</a:t>
            </a:r>
            <a:endParaRPr/>
          </a:p>
        </p:txBody>
      </p:sp>
      <p:sp>
        <p:nvSpPr>
          <p:cNvPr id="57" name="Shape 57"/>
          <p:cNvSpPr txBox="1"/>
          <p:nvPr/>
        </p:nvSpPr>
        <p:spPr>
          <a:xfrm>
            <a:off x="6553200" y="228600"/>
            <a:ext cx="1143000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None/>
            </a:pPr>
            <a:r>
              <a:rPr b="0" i="0" lang="en-US" sz="1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Evaluación </a:t>
            </a:r>
            <a:endParaRPr/>
          </a:p>
        </p:txBody>
      </p:sp>
      <p:sp>
        <p:nvSpPr>
          <p:cNvPr id="58" name="Shape 58"/>
          <p:cNvSpPr txBox="1"/>
          <p:nvPr/>
        </p:nvSpPr>
        <p:spPr>
          <a:xfrm>
            <a:off x="7975600" y="254000"/>
            <a:ext cx="863600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9"/>
              </a:rPr>
              <a:t>Créditos</a:t>
            </a:r>
            <a:endParaRPr/>
          </a:p>
        </p:txBody>
      </p:sp>
      <p:pic>
        <p:nvPicPr>
          <p:cNvPr id="59" name="Shape 5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219700" y="1800225"/>
            <a:ext cx="4286250" cy="332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0000FF"/>
            </a:gs>
            <a:gs pos="47000">
              <a:srgbClr val="0000FF"/>
            </a:gs>
            <a:gs pos="100000">
              <a:srgbClr val="0000F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/>
        </p:nvSpPr>
        <p:spPr>
          <a:xfrm>
            <a:off x="4165600" y="812800"/>
            <a:ext cx="1079500" cy="358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0" i="0" lang="en-US" sz="2400" u="sng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TAREA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65" name="Shape 65"/>
          <p:cNvSpPr txBox="1"/>
          <p:nvPr/>
        </p:nvSpPr>
        <p:spPr>
          <a:xfrm>
            <a:off x="3294725" y="1374775"/>
            <a:ext cx="6108600" cy="45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 propongo que investigues una cadena desde la producción de la materia prima hasta la venta, y luego hagas una exposición dramatizada en clase con objetos reales o fabricados por el equipo, murales, y disfrazados según las diferentes profesiones. </a:t>
            </a:r>
            <a:endParaRPr b="1"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Para ello, puedes elegir una de estas materias prima:</a:t>
            </a:r>
            <a:endParaRPr/>
          </a:p>
          <a:p>
            <a:pPr indent="-101600" lvl="0" marL="0" marR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❖"/>
            </a:pPr>
            <a:r>
              <a:rPr b="1" i="0" lang="en-US" sz="1600" u="none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OLIVO</a:t>
            </a:r>
            <a:endParaRPr/>
          </a:p>
          <a:p>
            <a:pPr indent="-101600" lvl="0" marL="0" marR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❖"/>
            </a:pPr>
            <a:r>
              <a:rPr b="1" i="0" lang="en-US" sz="1600" u="none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BOVINO</a:t>
            </a:r>
            <a:endParaRPr/>
          </a:p>
          <a:p>
            <a:pPr indent="-101600" lvl="0" marL="0" marR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❖"/>
            </a:pPr>
            <a:r>
              <a:rPr b="1" i="0" lang="en-US" sz="1600" u="none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ALUMINIO</a:t>
            </a:r>
            <a:endParaRPr/>
          </a:p>
          <a:p>
            <a:pPr indent="-101600" lvl="0" marL="0" marR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❖"/>
            </a:pPr>
            <a:r>
              <a:rPr b="1" i="0" lang="en-US" sz="1600" u="none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ARENA</a:t>
            </a:r>
            <a:endParaRPr/>
          </a:p>
          <a:p>
            <a:pPr indent="0" lvl="0" marL="0" marR="0" rtl="0" algn="l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</a:pPr>
            <a:r>
              <a:rPr b="0" i="0" lang="en-US" sz="16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¿TE IMAGINAS QUÉ CANTIDAD DE PRODUCTOS CONSEGUIMOS DE ESTAS MATERIAS? ¿CÓMO SE PROCESAN? ¿CÓMO LOS EMPLEAMOS EN NUESTRAS VIDAS DIARIAS?</a:t>
            </a:r>
            <a:endParaRPr/>
          </a:p>
          <a:p>
            <a:pPr indent="0" lvl="0" marL="0" marR="0" rtl="0" algn="l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¡SEGURO QUE TE LLEVARÁS MÁS DE UNA SORPRESA!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66" name="Shape 66"/>
          <p:cNvSpPr txBox="1"/>
          <p:nvPr/>
        </p:nvSpPr>
        <p:spPr>
          <a:xfrm>
            <a:off x="685800" y="152400"/>
            <a:ext cx="8229600" cy="4572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" name="Shape 67"/>
          <p:cNvSpPr txBox="1"/>
          <p:nvPr/>
        </p:nvSpPr>
        <p:spPr>
          <a:xfrm>
            <a:off x="889000" y="236537"/>
            <a:ext cx="1244600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Introducción</a:t>
            </a:r>
            <a:endParaRPr/>
          </a:p>
        </p:txBody>
      </p:sp>
      <p:sp>
        <p:nvSpPr>
          <p:cNvPr id="68" name="Shape 68"/>
          <p:cNvSpPr txBox="1"/>
          <p:nvPr/>
        </p:nvSpPr>
        <p:spPr>
          <a:xfrm>
            <a:off x="5080000" y="266700"/>
            <a:ext cx="1168400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None/>
            </a:pPr>
            <a:r>
              <a:rPr b="0" i="0" lang="en-US" sz="1500" u="sng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Recursos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9" name="Shape 69"/>
          <p:cNvSpPr txBox="1"/>
          <p:nvPr/>
        </p:nvSpPr>
        <p:spPr>
          <a:xfrm>
            <a:off x="889000" y="236537"/>
            <a:ext cx="1092200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None/>
            </a:pPr>
            <a:r>
              <a:rPr b="0" i="0" lang="en-US" sz="1500" u="sng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Introducción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0" name="Shape 70"/>
          <p:cNvSpPr txBox="1"/>
          <p:nvPr/>
        </p:nvSpPr>
        <p:spPr>
          <a:xfrm>
            <a:off x="2438400" y="241300"/>
            <a:ext cx="685800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None/>
            </a:pPr>
            <a:r>
              <a:rPr b="0" i="0" lang="en-US" sz="1500" u="sng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Tarea </a:t>
            </a:r>
            <a:r>
              <a:rPr b="0" i="0" lang="en-US" sz="1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 </a:t>
            </a:r>
            <a:endParaRPr/>
          </a:p>
        </p:txBody>
      </p:sp>
      <p:sp>
        <p:nvSpPr>
          <p:cNvPr id="71" name="Shape 71"/>
          <p:cNvSpPr txBox="1"/>
          <p:nvPr/>
        </p:nvSpPr>
        <p:spPr>
          <a:xfrm>
            <a:off x="3695700" y="254000"/>
            <a:ext cx="762000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None/>
            </a:pPr>
            <a:r>
              <a:rPr b="0" i="0" lang="en-US" sz="1500" u="sng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Proceso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2" name="Shape 72"/>
          <p:cNvSpPr txBox="1"/>
          <p:nvPr/>
        </p:nvSpPr>
        <p:spPr>
          <a:xfrm>
            <a:off x="6553200" y="228600"/>
            <a:ext cx="1143000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None/>
            </a:pPr>
            <a:r>
              <a:rPr b="0" i="0" lang="en-US" sz="1500" u="sng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Evaluación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3" name="Shape 73"/>
          <p:cNvSpPr txBox="1"/>
          <p:nvPr/>
        </p:nvSpPr>
        <p:spPr>
          <a:xfrm>
            <a:off x="7975600" y="254000"/>
            <a:ext cx="863600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500" u="sng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9"/>
              </a:rPr>
              <a:t>Créditos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74" name="Shape 7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4925" y="622300"/>
            <a:ext cx="1946275" cy="136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7950" y="5151437"/>
            <a:ext cx="2903537" cy="1328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23850" y="3627437"/>
            <a:ext cx="1946275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89012" y="2021687"/>
            <a:ext cx="2081212" cy="157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66CC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/>
        </p:nvSpPr>
        <p:spPr>
          <a:xfrm>
            <a:off x="3911600" y="609600"/>
            <a:ext cx="1574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99CCFF"/>
              </a:buClr>
              <a:buSzPts val="2400"/>
              <a:buFont typeface="Times New Roman"/>
              <a:buNone/>
            </a:pPr>
            <a:r>
              <a:rPr b="1" i="0" lang="en-US" sz="2400" u="sng">
                <a:solidFill>
                  <a:srgbClr val="99CC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PROCESO</a:t>
            </a:r>
            <a:endParaRPr/>
          </a:p>
        </p:txBody>
      </p:sp>
      <p:sp>
        <p:nvSpPr>
          <p:cNvPr id="83" name="Shape 83"/>
          <p:cNvSpPr txBox="1"/>
          <p:nvPr/>
        </p:nvSpPr>
        <p:spPr>
          <a:xfrm>
            <a:off x="179375" y="1346200"/>
            <a:ext cx="5761200" cy="21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Lee atentamente este apartado que te explica cómo realizar el trabajo.</a:t>
            </a:r>
            <a:endParaRPr b="1" i="0" sz="16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b="1" i="0" lang="en-US" sz="1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1º Formamos grupos de 4, donde todos deben trabajar por igual y estar de acuerdo en la forma de hacerlo.</a:t>
            </a:r>
            <a:endParaRPr sz="1600"/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b="1" i="0" lang="en-US" sz="1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2º Lee todo el trabajo y organiza el tiempo ya que tienes 5 sesiones para realizar TODO lo que tendréis que exponer en tu exposición.</a:t>
            </a:r>
            <a:endParaRPr sz="1600"/>
          </a:p>
        </p:txBody>
      </p:sp>
      <p:sp>
        <p:nvSpPr>
          <p:cNvPr id="84" name="Shape 84"/>
          <p:cNvSpPr txBox="1"/>
          <p:nvPr/>
        </p:nvSpPr>
        <p:spPr>
          <a:xfrm>
            <a:off x="685800" y="152400"/>
            <a:ext cx="8229600" cy="457200"/>
          </a:xfrm>
          <a:prstGeom prst="rect">
            <a:avLst/>
          </a:prstGeom>
          <a:solidFill>
            <a:srgbClr val="33339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Shape 85"/>
          <p:cNvSpPr txBox="1"/>
          <p:nvPr/>
        </p:nvSpPr>
        <p:spPr>
          <a:xfrm>
            <a:off x="889000" y="236537"/>
            <a:ext cx="1244600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Introducción</a:t>
            </a:r>
            <a:endParaRPr/>
          </a:p>
        </p:txBody>
      </p:sp>
      <p:sp>
        <p:nvSpPr>
          <p:cNvPr id="86" name="Shape 86"/>
          <p:cNvSpPr txBox="1"/>
          <p:nvPr/>
        </p:nvSpPr>
        <p:spPr>
          <a:xfrm>
            <a:off x="5080000" y="266700"/>
            <a:ext cx="1168400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None/>
            </a:pPr>
            <a:r>
              <a:rPr b="0" i="0" lang="en-US" sz="1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Recursos </a:t>
            </a:r>
            <a:endParaRPr/>
          </a:p>
        </p:txBody>
      </p:sp>
      <p:sp>
        <p:nvSpPr>
          <p:cNvPr id="87" name="Shape 87"/>
          <p:cNvSpPr txBox="1"/>
          <p:nvPr/>
        </p:nvSpPr>
        <p:spPr>
          <a:xfrm>
            <a:off x="889000" y="236537"/>
            <a:ext cx="1092200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None/>
            </a:pPr>
            <a:r>
              <a:rPr b="0" i="0" lang="en-US" sz="1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Introducción</a:t>
            </a:r>
            <a:endParaRPr/>
          </a:p>
        </p:txBody>
      </p:sp>
      <p:sp>
        <p:nvSpPr>
          <p:cNvPr id="88" name="Shape 88"/>
          <p:cNvSpPr txBox="1"/>
          <p:nvPr/>
        </p:nvSpPr>
        <p:spPr>
          <a:xfrm>
            <a:off x="2438400" y="241300"/>
            <a:ext cx="685800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None/>
            </a:pPr>
            <a:r>
              <a:rPr b="0" i="0" lang="en-US" sz="1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Tarea  </a:t>
            </a:r>
            <a:endParaRPr/>
          </a:p>
        </p:txBody>
      </p:sp>
      <p:sp>
        <p:nvSpPr>
          <p:cNvPr id="89" name="Shape 89"/>
          <p:cNvSpPr txBox="1"/>
          <p:nvPr/>
        </p:nvSpPr>
        <p:spPr>
          <a:xfrm>
            <a:off x="3695700" y="254000"/>
            <a:ext cx="762000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None/>
            </a:pPr>
            <a:r>
              <a:rPr b="0" i="0" lang="en-US" sz="1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Proceso</a:t>
            </a:r>
            <a:endParaRPr/>
          </a:p>
        </p:txBody>
      </p:sp>
      <p:sp>
        <p:nvSpPr>
          <p:cNvPr id="90" name="Shape 90"/>
          <p:cNvSpPr txBox="1"/>
          <p:nvPr/>
        </p:nvSpPr>
        <p:spPr>
          <a:xfrm>
            <a:off x="6553200" y="228600"/>
            <a:ext cx="1143000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None/>
            </a:pPr>
            <a:r>
              <a:rPr b="0" i="0" lang="en-US" sz="1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Evaluación </a:t>
            </a:r>
            <a:endParaRPr/>
          </a:p>
        </p:txBody>
      </p:sp>
      <p:sp>
        <p:nvSpPr>
          <p:cNvPr id="91" name="Shape 91"/>
          <p:cNvSpPr txBox="1"/>
          <p:nvPr/>
        </p:nvSpPr>
        <p:spPr>
          <a:xfrm>
            <a:off x="7975600" y="254000"/>
            <a:ext cx="863600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Créditos</a:t>
            </a:r>
            <a:endParaRPr/>
          </a:p>
        </p:txBody>
      </p:sp>
      <p:sp>
        <p:nvSpPr>
          <p:cNvPr id="92" name="Shape 92"/>
          <p:cNvSpPr txBox="1"/>
          <p:nvPr/>
        </p:nvSpPr>
        <p:spPr>
          <a:xfrm>
            <a:off x="125412" y="3617687"/>
            <a:ext cx="87138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Times New Roman"/>
              <a:buNone/>
            </a:pPr>
            <a:r>
              <a:rPr b="1" i="0" lang="en-US" sz="16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3º Visita todas las páginas con inteligencia, lectura comprensiva, muchas cosas vienen explicadas mejor dependiendo del sitio o de vuestra perspectiva a la hora de hacer el estudio.</a:t>
            </a:r>
            <a:endParaRPr sz="1600"/>
          </a:p>
        </p:txBody>
      </p:sp>
      <p:sp>
        <p:nvSpPr>
          <p:cNvPr id="93" name="Shape 93"/>
          <p:cNvSpPr txBox="1"/>
          <p:nvPr/>
        </p:nvSpPr>
        <p:spPr>
          <a:xfrm>
            <a:off x="179375" y="4474547"/>
            <a:ext cx="9377400" cy="17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99"/>
              </a:buClr>
              <a:buSzPts val="1400"/>
              <a:buFont typeface="Times New Roman"/>
              <a:buNone/>
            </a:pPr>
            <a:r>
              <a:rPr b="1" i="0" lang="en-US" sz="1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4º Con todo lo que lees, completa la tabla para recoger la información y redacta con tus propias palabras describiendo todo la cadena, desde el principio hasta el final.</a:t>
            </a:r>
            <a:endParaRPr sz="1600">
              <a:solidFill>
                <a:srgbClr val="FFFFFF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CC99"/>
              </a:buClr>
              <a:buSzPts val="1400"/>
              <a:buFont typeface="Times New Roman"/>
              <a:buNone/>
            </a:pPr>
            <a:r>
              <a:rPr b="1" i="0" lang="en-US" sz="1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5º Prepara los murales, dibujos y objetos elaborados que necesitas para la exposición oral.</a:t>
            </a:r>
            <a:endParaRPr sz="1600">
              <a:solidFill>
                <a:srgbClr val="FFFFFF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CC99"/>
              </a:buClr>
              <a:buSzPts val="1400"/>
              <a:buFont typeface="Times New Roman"/>
              <a:buNone/>
            </a:pPr>
            <a:r>
              <a:rPr b="1" i="0" lang="en-US" sz="1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6º Organiza los disfraces y repartir los papeles para la exposición. Ensaya antes de realizarlo.</a:t>
            </a:r>
            <a:endParaRPr sz="1600">
              <a:solidFill>
                <a:srgbClr val="FFFFFF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CC99"/>
              </a:buClr>
              <a:buSzPts val="1400"/>
              <a:buFont typeface="Times New Roman"/>
              <a:buNone/>
            </a:pPr>
            <a:r>
              <a:rPr b="1" i="0" lang="en-US" sz="16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7º TODO LO QUE REALIZÁIS SERÁ EVALUADO, INCLUYENDO EL TRABAJO EN EQUIPO.</a:t>
            </a:r>
            <a:endParaRPr sz="1600">
              <a:solidFill>
                <a:srgbClr val="FFFF00"/>
              </a:solidFill>
            </a:endParaRPr>
          </a:p>
        </p:txBody>
      </p:sp>
      <p:pic>
        <p:nvPicPr>
          <p:cNvPr descr="Resultado de imagen de TEAMWORK KIDS AT COMPUTERS" id="94" name="Shape 9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049962" y="1346200"/>
            <a:ext cx="3540125" cy="199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66CC">
            <a:alpha val="31764"/>
          </a:srgbClr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/>
        </p:nvSpPr>
        <p:spPr>
          <a:xfrm>
            <a:off x="3784600" y="774700"/>
            <a:ext cx="1676400" cy="422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b="0" i="0" lang="en-US" sz="24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RECURSOS</a:t>
            </a: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3822600" y="1584875"/>
            <a:ext cx="5016600" cy="3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800"/>
              <a:buFont typeface="Verdana"/>
              <a:buNone/>
            </a:pPr>
            <a:r>
              <a:rPr b="1" lang="en-US" sz="1800">
                <a:solidFill>
                  <a:srgbClr val="3333CC"/>
                </a:solidFill>
                <a:latin typeface="Verdana"/>
                <a:ea typeface="Verdana"/>
                <a:cs typeface="Verdana"/>
                <a:sym typeface="Verdana"/>
              </a:rPr>
              <a:t>EN LAS SIGUIENTES DIAPOSITIVAS ENCONTRARÁS LOS ENLACES QUE PUEDES USAR PARA REALIZAR LA TAREA.</a:t>
            </a:r>
            <a:endParaRPr/>
          </a:p>
          <a:p>
            <a:pPr indent="0" lvl="0" marL="0" marR="0" rtl="0" algn="just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t/>
            </a:r>
            <a:endParaRPr b="1" i="0" sz="1800" u="none">
              <a:solidFill>
                <a:srgbClr val="3333C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800"/>
              <a:buFont typeface="Verdana"/>
              <a:buNone/>
            </a:pPr>
            <a:r>
              <a:rPr b="1" lang="en-US" sz="1800">
                <a:solidFill>
                  <a:srgbClr val="3333CC"/>
                </a:solidFill>
                <a:latin typeface="Verdana"/>
                <a:ea typeface="Verdana"/>
                <a:cs typeface="Verdana"/>
                <a:sym typeface="Verdana"/>
              </a:rPr>
              <a:t>DIVIDE LA TAREA ENTRE EL EQUIPO, DESPUÉS COMPARTE LA INFORMACIÓN CON TODOS LOS MIEMBROS.</a:t>
            </a:r>
            <a:endParaRPr b="1" sz="1800">
              <a:solidFill>
                <a:srgbClr val="3333C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800"/>
              <a:buFont typeface="Verdana"/>
              <a:buNone/>
            </a:pPr>
            <a:r>
              <a:t/>
            </a:r>
            <a:endParaRPr b="1" sz="1800">
              <a:solidFill>
                <a:srgbClr val="3333C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800"/>
              <a:buFont typeface="Verdana"/>
              <a:buNone/>
            </a:pPr>
            <a:r>
              <a:rPr b="1" lang="en-US" sz="1800">
                <a:solidFill>
                  <a:srgbClr val="3333CC"/>
                </a:solidFill>
                <a:latin typeface="Verdana"/>
                <a:ea typeface="Verdana"/>
                <a:cs typeface="Verdana"/>
                <a:sym typeface="Verdana"/>
              </a:rPr>
              <a:t>UNA VEZ QUE </a:t>
            </a:r>
            <a:r>
              <a:rPr b="1" lang="en-US" sz="1800">
                <a:solidFill>
                  <a:srgbClr val="3333CC"/>
                </a:solidFill>
                <a:latin typeface="Verdana"/>
                <a:ea typeface="Verdana"/>
                <a:cs typeface="Verdana"/>
                <a:sym typeface="Verdana"/>
              </a:rPr>
              <a:t>COMPRENDEMOS</a:t>
            </a:r>
            <a:r>
              <a:rPr b="1" lang="en-US" sz="1800">
                <a:solidFill>
                  <a:srgbClr val="3333CC"/>
                </a:solidFill>
                <a:latin typeface="Verdana"/>
                <a:ea typeface="Verdana"/>
                <a:cs typeface="Verdana"/>
                <a:sym typeface="Verdana"/>
              </a:rPr>
              <a:t> A FONDO LA CADENA, HACED UNA LISTA CON EL MATERIAL QUE QUERÉIS ELABORAR, EL BOCETO DE LOS MURALES Y REPARTIROS EL TRABAJO.</a:t>
            </a:r>
            <a:endParaRPr b="1" sz="1800">
              <a:solidFill>
                <a:srgbClr val="3333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685800" y="152400"/>
            <a:ext cx="8229600" cy="4572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889000" y="236537"/>
            <a:ext cx="1244600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Introducción</a:t>
            </a:r>
            <a:endParaRPr/>
          </a:p>
        </p:txBody>
      </p:sp>
      <p:sp>
        <p:nvSpPr>
          <p:cNvPr id="103" name="Shape 103"/>
          <p:cNvSpPr txBox="1"/>
          <p:nvPr/>
        </p:nvSpPr>
        <p:spPr>
          <a:xfrm>
            <a:off x="5080000" y="266700"/>
            <a:ext cx="1168400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None/>
            </a:pPr>
            <a:r>
              <a:rPr b="0" i="0" lang="en-US" sz="1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Recursos </a:t>
            </a:r>
            <a:endParaRPr/>
          </a:p>
        </p:txBody>
      </p:sp>
      <p:sp>
        <p:nvSpPr>
          <p:cNvPr id="104" name="Shape 104"/>
          <p:cNvSpPr txBox="1"/>
          <p:nvPr/>
        </p:nvSpPr>
        <p:spPr>
          <a:xfrm>
            <a:off x="889000" y="236537"/>
            <a:ext cx="1092200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None/>
            </a:pPr>
            <a:r>
              <a:rPr b="0" i="0" lang="en-US" sz="1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Introducción</a:t>
            </a:r>
            <a:endParaRPr/>
          </a:p>
        </p:txBody>
      </p:sp>
      <p:sp>
        <p:nvSpPr>
          <p:cNvPr id="105" name="Shape 105"/>
          <p:cNvSpPr txBox="1"/>
          <p:nvPr/>
        </p:nvSpPr>
        <p:spPr>
          <a:xfrm>
            <a:off x="2438400" y="241300"/>
            <a:ext cx="685800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None/>
            </a:pPr>
            <a:r>
              <a:rPr b="0" i="0" lang="en-US" sz="1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Tarea  </a:t>
            </a:r>
            <a:endParaRPr/>
          </a:p>
        </p:txBody>
      </p:sp>
      <p:sp>
        <p:nvSpPr>
          <p:cNvPr id="106" name="Shape 106"/>
          <p:cNvSpPr txBox="1"/>
          <p:nvPr/>
        </p:nvSpPr>
        <p:spPr>
          <a:xfrm>
            <a:off x="3695700" y="254000"/>
            <a:ext cx="762000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None/>
            </a:pPr>
            <a:r>
              <a:rPr b="0" i="0" lang="en-US" sz="1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Proceso</a:t>
            </a:r>
            <a:endParaRPr/>
          </a:p>
        </p:txBody>
      </p:sp>
      <p:sp>
        <p:nvSpPr>
          <p:cNvPr id="107" name="Shape 107"/>
          <p:cNvSpPr txBox="1"/>
          <p:nvPr/>
        </p:nvSpPr>
        <p:spPr>
          <a:xfrm>
            <a:off x="6553200" y="228600"/>
            <a:ext cx="1143000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None/>
            </a:pPr>
            <a:r>
              <a:rPr b="0" i="0" lang="en-US" sz="1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Evaluación </a:t>
            </a:r>
            <a:endParaRPr/>
          </a:p>
        </p:txBody>
      </p:sp>
      <p:sp>
        <p:nvSpPr>
          <p:cNvPr id="108" name="Shape 108"/>
          <p:cNvSpPr txBox="1"/>
          <p:nvPr/>
        </p:nvSpPr>
        <p:spPr>
          <a:xfrm>
            <a:off x="7975600" y="254000"/>
            <a:ext cx="863600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Créditos</a:t>
            </a:r>
            <a:endParaRPr/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85800" y="2809875"/>
            <a:ext cx="2627312" cy="16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66CC">
            <a:alpha val="31760"/>
          </a:srgbClr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/>
        </p:nvSpPr>
        <p:spPr>
          <a:xfrm>
            <a:off x="3784600" y="774700"/>
            <a:ext cx="1676400" cy="4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u="sng">
                <a:latin typeface="Times New Roman"/>
                <a:ea typeface="Times New Roman"/>
                <a:cs typeface="Times New Roman"/>
                <a:sym typeface="Times New Roman"/>
              </a:rPr>
              <a:t>EL OLIVO</a:t>
            </a:r>
            <a:endParaRPr/>
          </a:p>
        </p:txBody>
      </p:sp>
      <p:sp>
        <p:nvSpPr>
          <p:cNvPr id="115" name="Shape 115"/>
          <p:cNvSpPr txBox="1"/>
          <p:nvPr/>
        </p:nvSpPr>
        <p:spPr>
          <a:xfrm>
            <a:off x="2992950" y="1235625"/>
            <a:ext cx="6553200" cy="14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800"/>
              <a:buFont typeface="Verdana"/>
              <a:buNone/>
            </a:pPr>
            <a:r>
              <a:rPr b="1" lang="en-US" u="sng">
                <a:solidFill>
                  <a:srgbClr val="3333CC"/>
                </a:solidFill>
                <a:latin typeface="Verdana"/>
                <a:ea typeface="Verdana"/>
                <a:cs typeface="Verdana"/>
                <a:sym typeface="Verdana"/>
              </a:rPr>
              <a:t>SECTOR PRIMARIO: </a:t>
            </a:r>
            <a:endParaRPr b="1" u="sng">
              <a:solidFill>
                <a:srgbClr val="3333C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800"/>
              <a:buFont typeface="Verdana"/>
              <a:buNone/>
            </a:pPr>
            <a:r>
              <a:rPr b="1" lang="en-US">
                <a:solidFill>
                  <a:srgbClr val="3333CC"/>
                </a:solidFill>
                <a:latin typeface="Verdana"/>
                <a:ea typeface="Verdana"/>
                <a:cs typeface="Verdana"/>
                <a:sym typeface="Verdana"/>
              </a:rPr>
              <a:t>¿CÓMO SE CULTIVA?</a:t>
            </a:r>
            <a:endParaRPr b="1">
              <a:solidFill>
                <a:srgbClr val="3333C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800"/>
              <a:buFont typeface="Verdana"/>
              <a:buNone/>
            </a:pPr>
            <a:r>
              <a:rPr b="1" lang="en-US">
                <a:solidFill>
                  <a:srgbClr val="3333CC"/>
                </a:solidFill>
                <a:latin typeface="Verdana"/>
                <a:ea typeface="Verdana"/>
                <a:cs typeface="Verdana"/>
                <a:sym typeface="Verdana"/>
              </a:rPr>
              <a:t>¿CÓMO SE OBTIENE LA MATERIA PRIMA?</a:t>
            </a:r>
            <a:endParaRPr b="1">
              <a:solidFill>
                <a:srgbClr val="3333C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45720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rgbClr val="0047FF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http://www.sabor-artesano.com/cultivo-olivo.htm</a:t>
            </a:r>
            <a:endParaRPr>
              <a:solidFill>
                <a:srgbClr val="0047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https://www.youtube.com/watch?v=KIqfebNCkkQ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rgbClr val="0047FF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https://www.youtube.com/watch?v=awjylBHq_oY</a:t>
            </a:r>
            <a:endParaRPr>
              <a:solidFill>
                <a:srgbClr val="0047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Verdana"/>
              <a:buNone/>
            </a:pPr>
            <a:r>
              <a:t/>
            </a:r>
            <a:endParaRPr>
              <a:solidFill>
                <a:srgbClr val="134F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47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Shape 116"/>
          <p:cNvSpPr txBox="1"/>
          <p:nvPr/>
        </p:nvSpPr>
        <p:spPr>
          <a:xfrm>
            <a:off x="685800" y="152400"/>
            <a:ext cx="8229600" cy="4572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Shape 117"/>
          <p:cNvSpPr txBox="1"/>
          <p:nvPr/>
        </p:nvSpPr>
        <p:spPr>
          <a:xfrm>
            <a:off x="889000" y="236537"/>
            <a:ext cx="12447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Introducción</a:t>
            </a:r>
            <a:endParaRPr/>
          </a:p>
        </p:txBody>
      </p:sp>
      <p:sp>
        <p:nvSpPr>
          <p:cNvPr id="118" name="Shape 118"/>
          <p:cNvSpPr txBox="1"/>
          <p:nvPr/>
        </p:nvSpPr>
        <p:spPr>
          <a:xfrm>
            <a:off x="5080000" y="266700"/>
            <a:ext cx="11685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None/>
            </a:pPr>
            <a:r>
              <a:rPr b="0" i="0" lang="en-US" sz="1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Recursos </a:t>
            </a:r>
            <a:endParaRPr/>
          </a:p>
        </p:txBody>
      </p:sp>
      <p:sp>
        <p:nvSpPr>
          <p:cNvPr id="119" name="Shape 119"/>
          <p:cNvSpPr txBox="1"/>
          <p:nvPr/>
        </p:nvSpPr>
        <p:spPr>
          <a:xfrm>
            <a:off x="889000" y="236537"/>
            <a:ext cx="10923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None/>
            </a:pPr>
            <a:r>
              <a:rPr b="0" i="0" lang="en-US" sz="1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Introducción</a:t>
            </a:r>
            <a:endParaRPr/>
          </a:p>
        </p:txBody>
      </p:sp>
      <p:sp>
        <p:nvSpPr>
          <p:cNvPr id="120" name="Shape 120"/>
          <p:cNvSpPr txBox="1"/>
          <p:nvPr/>
        </p:nvSpPr>
        <p:spPr>
          <a:xfrm>
            <a:off x="2438400" y="241300"/>
            <a:ext cx="6858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None/>
            </a:pPr>
            <a:r>
              <a:rPr b="0" i="0" lang="en-US" sz="1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Tarea  </a:t>
            </a:r>
            <a:endParaRPr/>
          </a:p>
        </p:txBody>
      </p:sp>
      <p:sp>
        <p:nvSpPr>
          <p:cNvPr id="121" name="Shape 121"/>
          <p:cNvSpPr txBox="1"/>
          <p:nvPr/>
        </p:nvSpPr>
        <p:spPr>
          <a:xfrm>
            <a:off x="3695700" y="254000"/>
            <a:ext cx="7620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None/>
            </a:pPr>
            <a:r>
              <a:rPr b="0" i="0" lang="en-US" sz="1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9"/>
              </a:rPr>
              <a:t>Proceso</a:t>
            </a:r>
            <a:endParaRPr/>
          </a:p>
        </p:txBody>
      </p:sp>
      <p:sp>
        <p:nvSpPr>
          <p:cNvPr id="122" name="Shape 122"/>
          <p:cNvSpPr txBox="1"/>
          <p:nvPr/>
        </p:nvSpPr>
        <p:spPr>
          <a:xfrm>
            <a:off x="6553200" y="228600"/>
            <a:ext cx="11430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None/>
            </a:pPr>
            <a:r>
              <a:rPr b="0" i="0" lang="en-US" sz="1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0"/>
              </a:rPr>
              <a:t>Evaluación </a:t>
            </a:r>
            <a:endParaRPr/>
          </a:p>
        </p:txBody>
      </p:sp>
      <p:sp>
        <p:nvSpPr>
          <p:cNvPr id="123" name="Shape 123"/>
          <p:cNvSpPr txBox="1"/>
          <p:nvPr/>
        </p:nvSpPr>
        <p:spPr>
          <a:xfrm>
            <a:off x="7975600" y="254000"/>
            <a:ext cx="8637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1"/>
              </a:rPr>
              <a:t>Créditos</a:t>
            </a:r>
            <a:endParaRPr/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6275" y="677150"/>
            <a:ext cx="2851025" cy="1847337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/>
        </p:nvSpPr>
        <p:spPr>
          <a:xfrm>
            <a:off x="398925" y="2592025"/>
            <a:ext cx="9253200" cy="38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Verdana"/>
              <a:buNone/>
            </a:pPr>
            <a:r>
              <a:rPr b="1" lang="en-US" u="sng">
                <a:solidFill>
                  <a:srgbClr val="990000"/>
                </a:solidFill>
                <a:latin typeface="Verdana"/>
                <a:ea typeface="Verdana"/>
                <a:cs typeface="Verdana"/>
                <a:sym typeface="Verdana"/>
              </a:rPr>
              <a:t>SECTOR SECUNDARIO: </a:t>
            </a:r>
            <a:endParaRPr b="1" u="sng">
              <a:solidFill>
                <a:srgbClr val="99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Verdana"/>
              <a:buNone/>
            </a:pPr>
            <a:r>
              <a:rPr b="1" lang="en-US">
                <a:solidFill>
                  <a:srgbClr val="990000"/>
                </a:solidFill>
                <a:latin typeface="Verdana"/>
                <a:ea typeface="Verdana"/>
                <a:cs typeface="Verdana"/>
                <a:sym typeface="Verdana"/>
              </a:rPr>
              <a:t>¿QUÉ PRODUCTOS SE ELABORAN CON ESTA MATERIA PRIMA?</a:t>
            </a:r>
            <a:endParaRPr b="1">
              <a:solidFill>
                <a:srgbClr val="99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Verdana"/>
              <a:buNone/>
            </a:pPr>
            <a:r>
              <a:rPr b="1" lang="en-US">
                <a:solidFill>
                  <a:srgbClr val="990000"/>
                </a:solidFill>
                <a:latin typeface="Verdana"/>
                <a:ea typeface="Verdana"/>
                <a:cs typeface="Verdana"/>
                <a:sym typeface="Verdana"/>
              </a:rPr>
              <a:t>¿CÓMO SE ELABORA CADA UNO?</a:t>
            </a:r>
            <a:endParaRPr b="1">
              <a:solidFill>
                <a:srgbClr val="99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rgbClr val="0047FF"/>
                </a:solidFill>
                <a:latin typeface="Calibri"/>
                <a:ea typeface="Calibri"/>
                <a:cs typeface="Calibri"/>
                <a:sym typeface="Calibri"/>
                <a:hlinkClick r:id="rId13"/>
              </a:rPr>
              <a:t>https://lapontezuela.com/blog/que-es-la-almazara/</a:t>
            </a:r>
            <a:endParaRPr>
              <a:solidFill>
                <a:srgbClr val="0047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rgbClr val="0047FF"/>
                </a:solidFill>
                <a:latin typeface="Calibri"/>
                <a:ea typeface="Calibri"/>
                <a:cs typeface="Calibri"/>
                <a:sym typeface="Calibri"/>
                <a:hlinkClick r:id="rId14"/>
              </a:rPr>
              <a:t>https://www.youtube.com/watch?v=rI3Q4YCemm8</a:t>
            </a:r>
            <a:endParaRPr>
              <a:solidFill>
                <a:srgbClr val="0047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rgbClr val="0047FF"/>
                </a:solidFill>
                <a:latin typeface="Calibri"/>
                <a:ea typeface="Calibri"/>
                <a:cs typeface="Calibri"/>
                <a:sym typeface="Calibri"/>
                <a:hlinkClick r:id="rId15"/>
              </a:rPr>
              <a:t>http://escamilla.es/es/el-proceso-aceituna-de-mesa-sevillana/</a:t>
            </a:r>
            <a:endParaRPr>
              <a:solidFill>
                <a:srgbClr val="0047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rgbClr val="0047FF"/>
                </a:solidFill>
                <a:latin typeface="Calibri"/>
                <a:ea typeface="Calibri"/>
                <a:cs typeface="Calibri"/>
                <a:sym typeface="Calibri"/>
                <a:hlinkClick r:id="rId16"/>
              </a:rPr>
              <a:t>http://www.asemesa.es/content/proceso_de_elaboracion</a:t>
            </a:r>
            <a:endParaRPr>
              <a:solidFill>
                <a:srgbClr val="0047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rgbClr val="0047FF"/>
                </a:solidFill>
                <a:latin typeface="Calibri"/>
                <a:ea typeface="Calibri"/>
                <a:cs typeface="Calibri"/>
                <a:sym typeface="Calibri"/>
                <a:hlinkClick r:id="rId17"/>
              </a:rPr>
              <a:t>http://www.olearum.com/huesodeaceituna.html</a:t>
            </a:r>
            <a:endParaRPr>
              <a:solidFill>
                <a:srgbClr val="0047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rgbClr val="0047FF"/>
                </a:solidFill>
                <a:latin typeface="Calibri"/>
                <a:ea typeface="Calibri"/>
                <a:cs typeface="Calibri"/>
                <a:sym typeface="Calibri"/>
                <a:hlinkClick r:id="rId18"/>
              </a:rPr>
              <a:t>https://www.biogramasa.es/hueso-de-aceituna/</a:t>
            </a:r>
            <a:endParaRPr>
              <a:solidFill>
                <a:srgbClr val="0047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rgbClr val="0047FF"/>
                </a:solidFill>
                <a:latin typeface="Calibri"/>
                <a:ea typeface="Calibri"/>
                <a:cs typeface="Calibri"/>
                <a:sym typeface="Calibri"/>
                <a:hlinkClick r:id="rId19"/>
              </a:rPr>
              <a:t>http://www.sabor-artesano.com/jabones-aceite.htm</a:t>
            </a:r>
            <a:endParaRPr>
              <a:solidFill>
                <a:srgbClr val="0047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rgbClr val="0047FF"/>
                </a:solidFill>
                <a:latin typeface="Calibri"/>
                <a:ea typeface="Calibri"/>
                <a:cs typeface="Calibri"/>
                <a:sym typeface="Calibri"/>
                <a:hlinkClick r:id="rId20"/>
              </a:rPr>
              <a:t>https://www.torresyribelles.com/conoces-los-usos-cosmeticos-del-aceite-de-oliva/</a:t>
            </a:r>
            <a:endParaRPr>
              <a:solidFill>
                <a:srgbClr val="0047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47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74320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Verdana"/>
              <a:buNone/>
            </a:pPr>
            <a:r>
              <a:rPr b="1" lang="en-US" u="sng">
                <a:solidFill>
                  <a:srgbClr val="134F5C"/>
                </a:solidFill>
                <a:latin typeface="Verdana"/>
                <a:ea typeface="Verdana"/>
                <a:cs typeface="Verdana"/>
                <a:sym typeface="Verdana"/>
              </a:rPr>
              <a:t>SECTOR TERCIARIO: </a:t>
            </a:r>
            <a:endParaRPr b="1" u="sng">
              <a:solidFill>
                <a:srgbClr val="134F5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274320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Verdana"/>
              <a:buNone/>
            </a:pPr>
            <a:r>
              <a:rPr b="1" lang="en-US">
                <a:solidFill>
                  <a:srgbClr val="134F5C"/>
                </a:solidFill>
                <a:latin typeface="Verdana"/>
                <a:ea typeface="Verdana"/>
                <a:cs typeface="Verdana"/>
                <a:sym typeface="Verdana"/>
              </a:rPr>
              <a:t>¿CÓMO SE TRANSPORTAN Y DISTRIBUYEN LOS PRODUCTOS?</a:t>
            </a:r>
            <a:endParaRPr b="1">
              <a:solidFill>
                <a:srgbClr val="134F5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274320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Verdana"/>
              <a:buNone/>
            </a:pPr>
            <a:r>
              <a:rPr b="1" lang="en-US">
                <a:solidFill>
                  <a:srgbClr val="134F5C"/>
                </a:solidFill>
                <a:latin typeface="Verdana"/>
                <a:ea typeface="Verdana"/>
                <a:cs typeface="Verdana"/>
                <a:sym typeface="Verdana"/>
              </a:rPr>
              <a:t>¿DÓNDE SE VENDEN? ¿QUIÉNES LOS CONSUMEN?</a:t>
            </a:r>
            <a:endParaRPr b="1">
              <a:solidFill>
                <a:srgbClr val="134F5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u="sng">
                <a:solidFill>
                  <a:srgbClr val="0047FF"/>
                </a:solidFill>
                <a:latin typeface="Calibri"/>
                <a:ea typeface="Calibri"/>
                <a:cs typeface="Calibri"/>
                <a:sym typeface="Calibri"/>
                <a:hlinkClick r:id="rId21"/>
              </a:rPr>
              <a:t>http://transreyes.com/transporte-del-aceite/</a:t>
            </a:r>
            <a:endParaRPr sz="1200">
              <a:solidFill>
                <a:srgbClr val="0047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u="sng">
                <a:solidFill>
                  <a:srgbClr val="0047FF"/>
                </a:solidFill>
                <a:latin typeface="Calibri"/>
                <a:ea typeface="Calibri"/>
                <a:cs typeface="Calibri"/>
                <a:sym typeface="Calibri"/>
                <a:hlinkClick r:id="rId22"/>
              </a:rPr>
              <a:t>https://www.directodelolivar.com/mercado-del-aceite-de-oliva/</a:t>
            </a:r>
            <a:r>
              <a:rPr lang="en-US" sz="1200">
                <a:solidFill>
                  <a:srgbClr val="0047FF"/>
                </a:solidFill>
                <a:latin typeface="Calibri"/>
                <a:ea typeface="Calibri"/>
                <a:cs typeface="Calibri"/>
                <a:sym typeface="Calibri"/>
              </a:rPr>
              <a:t> LEER A PARTIR DE LA DISTRIBUCIÓN</a:t>
            </a:r>
            <a:endParaRPr sz="1200">
              <a:solidFill>
                <a:srgbClr val="0047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u="sng">
                <a:solidFill>
                  <a:srgbClr val="0047FF"/>
                </a:solidFill>
                <a:latin typeface="Calibri"/>
                <a:ea typeface="Calibri"/>
                <a:cs typeface="Calibri"/>
                <a:sym typeface="Calibri"/>
                <a:hlinkClick r:id="rId23"/>
              </a:rPr>
              <a:t>http://www.aceitel.com/blog/consumo-del-aceite-oliva-en-espana/</a:t>
            </a:r>
            <a:endParaRPr sz="1200">
              <a:solidFill>
                <a:srgbClr val="0047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66CC">
            <a:alpha val="31760"/>
          </a:srgbClr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/>
        </p:nvSpPr>
        <p:spPr>
          <a:xfrm>
            <a:off x="457300" y="664000"/>
            <a:ext cx="1676400" cy="4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u="sng">
                <a:latin typeface="Times New Roman"/>
                <a:ea typeface="Times New Roman"/>
                <a:cs typeface="Times New Roman"/>
                <a:sym typeface="Times New Roman"/>
              </a:rPr>
              <a:t>EL BOVINO</a:t>
            </a:r>
            <a:endParaRPr/>
          </a:p>
        </p:txBody>
      </p:sp>
      <p:sp>
        <p:nvSpPr>
          <p:cNvPr id="131" name="Shape 131"/>
          <p:cNvSpPr txBox="1"/>
          <p:nvPr/>
        </p:nvSpPr>
        <p:spPr>
          <a:xfrm>
            <a:off x="3011275" y="654525"/>
            <a:ext cx="6407100" cy="19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800"/>
              <a:buFont typeface="Verdana"/>
              <a:buNone/>
            </a:pPr>
            <a:r>
              <a:rPr b="1" lang="en-US" u="sng">
                <a:solidFill>
                  <a:srgbClr val="3333CC"/>
                </a:solidFill>
                <a:latin typeface="Verdana"/>
                <a:ea typeface="Verdana"/>
                <a:cs typeface="Verdana"/>
                <a:sym typeface="Verdana"/>
              </a:rPr>
              <a:t>SECTOR PRIMARIO: </a:t>
            </a:r>
            <a:endParaRPr b="1" u="sng">
              <a:solidFill>
                <a:srgbClr val="3333C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800"/>
              <a:buFont typeface="Verdana"/>
              <a:buNone/>
            </a:pPr>
            <a:r>
              <a:rPr b="1" lang="en-US">
                <a:solidFill>
                  <a:srgbClr val="3333CC"/>
                </a:solidFill>
                <a:latin typeface="Verdana"/>
                <a:ea typeface="Verdana"/>
                <a:cs typeface="Verdana"/>
                <a:sym typeface="Verdana"/>
              </a:rPr>
              <a:t>¿CÓMO SE CRÍA Y CUIDA?</a:t>
            </a:r>
            <a:endParaRPr b="1">
              <a:solidFill>
                <a:srgbClr val="3333C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800"/>
              <a:buFont typeface="Verdana"/>
              <a:buNone/>
            </a:pPr>
            <a:r>
              <a:rPr b="1" lang="en-US">
                <a:solidFill>
                  <a:srgbClr val="3333CC"/>
                </a:solidFill>
                <a:latin typeface="Verdana"/>
                <a:ea typeface="Verdana"/>
                <a:cs typeface="Verdana"/>
                <a:sym typeface="Verdana"/>
              </a:rPr>
              <a:t>¿CÓMO SE OBTIENE LA MATERIA PRIMA?</a:t>
            </a:r>
            <a:endParaRPr b="1">
              <a:solidFill>
                <a:srgbClr val="3333C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45720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rgbClr val="0047FF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https://www.youtube.com/watch?v=CjdTaDsHN04</a:t>
            </a:r>
            <a:endParaRPr>
              <a:solidFill>
                <a:srgbClr val="0047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rgbClr val="0047FF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https://www.youtube.com/watch?v=Htm9k_55BaI</a:t>
            </a:r>
            <a:endParaRPr>
              <a:solidFill>
                <a:srgbClr val="0047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rgbClr val="0047FF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https://www.youtube.com/watch?v=4P9dlz9-9OA</a:t>
            </a:r>
            <a:endParaRPr>
              <a:solidFill>
                <a:srgbClr val="0047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rgbClr val="0047FF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https://es.slideshare.net/edinsonesnaider/sacrificio-de-ganado</a:t>
            </a:r>
            <a:endParaRPr>
              <a:solidFill>
                <a:srgbClr val="0047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47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Verdana"/>
              <a:buNone/>
            </a:pPr>
            <a:r>
              <a:t/>
            </a:r>
            <a:endParaRPr>
              <a:solidFill>
                <a:srgbClr val="134F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47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685800" y="152400"/>
            <a:ext cx="8229600" cy="4572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Shape 133"/>
          <p:cNvSpPr txBox="1"/>
          <p:nvPr/>
        </p:nvSpPr>
        <p:spPr>
          <a:xfrm>
            <a:off x="889000" y="236537"/>
            <a:ext cx="12447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Introducción</a:t>
            </a:r>
            <a:endParaRPr/>
          </a:p>
        </p:txBody>
      </p:sp>
      <p:sp>
        <p:nvSpPr>
          <p:cNvPr id="134" name="Shape 134"/>
          <p:cNvSpPr txBox="1"/>
          <p:nvPr/>
        </p:nvSpPr>
        <p:spPr>
          <a:xfrm>
            <a:off x="5080000" y="266700"/>
            <a:ext cx="11685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None/>
            </a:pPr>
            <a:r>
              <a:rPr b="0" i="0" lang="en-US" sz="1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Recursos </a:t>
            </a:r>
            <a:endParaRPr/>
          </a:p>
        </p:txBody>
      </p:sp>
      <p:sp>
        <p:nvSpPr>
          <p:cNvPr id="135" name="Shape 135"/>
          <p:cNvSpPr txBox="1"/>
          <p:nvPr/>
        </p:nvSpPr>
        <p:spPr>
          <a:xfrm>
            <a:off x="889000" y="236537"/>
            <a:ext cx="10923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None/>
            </a:pPr>
            <a:r>
              <a:rPr b="0" i="0" lang="en-US" sz="1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Introducción</a:t>
            </a:r>
            <a:endParaRPr/>
          </a:p>
        </p:txBody>
      </p:sp>
      <p:sp>
        <p:nvSpPr>
          <p:cNvPr id="136" name="Shape 136"/>
          <p:cNvSpPr txBox="1"/>
          <p:nvPr/>
        </p:nvSpPr>
        <p:spPr>
          <a:xfrm>
            <a:off x="2438400" y="241300"/>
            <a:ext cx="6858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None/>
            </a:pPr>
            <a:r>
              <a:rPr b="0" i="0" lang="en-US" sz="1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9"/>
              </a:rPr>
              <a:t>Tarea  </a:t>
            </a:r>
            <a:endParaRPr/>
          </a:p>
        </p:txBody>
      </p:sp>
      <p:sp>
        <p:nvSpPr>
          <p:cNvPr id="137" name="Shape 137"/>
          <p:cNvSpPr txBox="1"/>
          <p:nvPr/>
        </p:nvSpPr>
        <p:spPr>
          <a:xfrm>
            <a:off x="3695700" y="254000"/>
            <a:ext cx="7620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None/>
            </a:pPr>
            <a:r>
              <a:rPr b="0" i="0" lang="en-US" sz="1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0"/>
              </a:rPr>
              <a:t>Proceso</a:t>
            </a:r>
            <a:endParaRPr/>
          </a:p>
        </p:txBody>
      </p:sp>
      <p:sp>
        <p:nvSpPr>
          <p:cNvPr id="138" name="Shape 138"/>
          <p:cNvSpPr txBox="1"/>
          <p:nvPr/>
        </p:nvSpPr>
        <p:spPr>
          <a:xfrm>
            <a:off x="6553200" y="228600"/>
            <a:ext cx="11430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None/>
            </a:pPr>
            <a:r>
              <a:rPr b="0" i="0" lang="en-US" sz="1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1"/>
              </a:rPr>
              <a:t>Evaluación </a:t>
            </a:r>
            <a:endParaRPr/>
          </a:p>
        </p:txBody>
      </p:sp>
      <p:sp>
        <p:nvSpPr>
          <p:cNvPr id="139" name="Shape 139"/>
          <p:cNvSpPr txBox="1"/>
          <p:nvPr/>
        </p:nvSpPr>
        <p:spPr>
          <a:xfrm>
            <a:off x="7975600" y="254000"/>
            <a:ext cx="8637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2"/>
              </a:rPr>
              <a:t>Créditos</a:t>
            </a:r>
            <a:endParaRPr/>
          </a:p>
        </p:txBody>
      </p:sp>
      <p:sp>
        <p:nvSpPr>
          <p:cNvPr id="140" name="Shape 140"/>
          <p:cNvSpPr txBox="1"/>
          <p:nvPr/>
        </p:nvSpPr>
        <p:spPr>
          <a:xfrm>
            <a:off x="398925" y="2592025"/>
            <a:ext cx="9253200" cy="38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Verdana"/>
              <a:buNone/>
            </a:pPr>
            <a:r>
              <a:rPr b="1" lang="en-US" u="sng">
                <a:solidFill>
                  <a:srgbClr val="990000"/>
                </a:solidFill>
                <a:latin typeface="Verdana"/>
                <a:ea typeface="Verdana"/>
                <a:cs typeface="Verdana"/>
                <a:sym typeface="Verdana"/>
              </a:rPr>
              <a:t>SECTOR SECUNDARIO: </a:t>
            </a:r>
            <a:endParaRPr b="1" u="sng">
              <a:solidFill>
                <a:srgbClr val="99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Verdana"/>
              <a:buNone/>
            </a:pPr>
            <a:r>
              <a:rPr b="1" lang="en-US">
                <a:solidFill>
                  <a:srgbClr val="990000"/>
                </a:solidFill>
                <a:latin typeface="Verdana"/>
                <a:ea typeface="Verdana"/>
                <a:cs typeface="Verdana"/>
                <a:sym typeface="Verdana"/>
              </a:rPr>
              <a:t>¿QUÉ PRODUCTOS SE ELABORAN CON ESTA MATERIA PRIMA?</a:t>
            </a:r>
            <a:endParaRPr b="1">
              <a:solidFill>
                <a:srgbClr val="99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Verdana"/>
              <a:buNone/>
            </a:pPr>
            <a:r>
              <a:rPr b="1" lang="en-US">
                <a:solidFill>
                  <a:srgbClr val="990000"/>
                </a:solidFill>
                <a:latin typeface="Verdana"/>
                <a:ea typeface="Verdana"/>
                <a:cs typeface="Verdana"/>
                <a:sym typeface="Verdana"/>
              </a:rPr>
              <a:t>¿CÓMO SE ELABORA CADA UNO?</a:t>
            </a:r>
            <a:endParaRPr b="1">
              <a:solidFill>
                <a:srgbClr val="99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Verdana"/>
              <a:buNone/>
            </a:pPr>
            <a:r>
              <a:rPr lang="en-US" sz="1200" u="sng">
                <a:solidFill>
                  <a:srgbClr val="0047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3"/>
              </a:rPr>
              <a:t>https://www.facebook.com/notes/bio-zoo/la-vaca-y-sus-subproductos-4-derivados-bovinos-que-todo-el-mundo-usamos-muchos-s/985622534890437/</a:t>
            </a:r>
            <a:endParaRPr sz="1200">
              <a:solidFill>
                <a:srgbClr val="0047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rgbClr val="0047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4"/>
              </a:rPr>
              <a:t>https://www.youtube.com/watch?v=lAfdfjnWG4E</a:t>
            </a:r>
            <a:endParaRPr>
              <a:solidFill>
                <a:srgbClr val="0047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rgbClr val="0047FF"/>
                </a:solidFill>
                <a:latin typeface="Calibri"/>
                <a:ea typeface="Calibri"/>
                <a:cs typeface="Calibri"/>
                <a:sym typeface="Calibri"/>
                <a:hlinkClick r:id="rId15"/>
              </a:rPr>
              <a:t>https://www.prensa.com/salud_y_ciencia/vaca-animal-desperdicio_0_4390811003.html</a:t>
            </a:r>
            <a:endParaRPr>
              <a:solidFill>
                <a:srgbClr val="0047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rgbClr val="0047FF"/>
                </a:solidFill>
                <a:latin typeface="Calibri"/>
                <a:ea typeface="Calibri"/>
                <a:cs typeface="Calibri"/>
                <a:sym typeface="Calibri"/>
                <a:hlinkClick r:id="rId16"/>
              </a:rPr>
              <a:t>https://www.youtube.com/watch?v=UPxyGs5aovc</a:t>
            </a:r>
            <a:endParaRPr>
              <a:solidFill>
                <a:srgbClr val="0047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rgbClr val="0047FF"/>
                </a:solidFill>
                <a:latin typeface="Calibri"/>
                <a:ea typeface="Calibri"/>
                <a:cs typeface="Calibri"/>
                <a:sym typeface="Calibri"/>
                <a:hlinkClick r:id="rId17"/>
              </a:rPr>
              <a:t>https://www.youtube.com/watch?v=h_QtFsVCyGA</a:t>
            </a:r>
            <a:endParaRPr>
              <a:solidFill>
                <a:srgbClr val="0047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rgbClr val="0047FF"/>
                </a:solidFill>
                <a:latin typeface="Calibri"/>
                <a:ea typeface="Calibri"/>
                <a:cs typeface="Calibri"/>
                <a:sym typeface="Calibri"/>
                <a:hlinkClick r:id="rId18"/>
              </a:rPr>
              <a:t>https://www.youtube.com/watch?v=RZST0bLPCRw</a:t>
            </a:r>
            <a:endParaRPr>
              <a:solidFill>
                <a:srgbClr val="0047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rgbClr val="0047FF"/>
                </a:solidFill>
                <a:latin typeface="Calibri"/>
                <a:ea typeface="Calibri"/>
                <a:cs typeface="Calibri"/>
                <a:sym typeface="Calibri"/>
                <a:hlinkClick r:id="rId19"/>
              </a:rPr>
              <a:t>https://www.youtube.com/watch?v=FyW2LCKClZs</a:t>
            </a:r>
            <a:endParaRPr>
              <a:solidFill>
                <a:srgbClr val="0047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47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47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Verdana"/>
              <a:buNone/>
            </a:pPr>
            <a:r>
              <a:rPr b="1" lang="en-US" u="sng">
                <a:solidFill>
                  <a:srgbClr val="134F5C"/>
                </a:solidFill>
                <a:latin typeface="Verdana"/>
                <a:ea typeface="Verdana"/>
                <a:cs typeface="Verdana"/>
                <a:sym typeface="Verdana"/>
              </a:rPr>
              <a:t>SECTOR TERCIARIO: </a:t>
            </a:r>
            <a:endParaRPr b="1" u="sng">
              <a:solidFill>
                <a:srgbClr val="134F5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Verdana"/>
              <a:buNone/>
            </a:pPr>
            <a:r>
              <a:rPr b="1" lang="en-US">
                <a:solidFill>
                  <a:srgbClr val="134F5C"/>
                </a:solidFill>
                <a:latin typeface="Verdana"/>
                <a:ea typeface="Verdana"/>
                <a:cs typeface="Verdana"/>
                <a:sym typeface="Verdana"/>
              </a:rPr>
              <a:t>¿CÓMO SE TRANSPORTAN Y DISTRIBUYEN LOS PRODUCTOS?</a:t>
            </a:r>
            <a:endParaRPr b="1">
              <a:solidFill>
                <a:srgbClr val="134F5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Verdana"/>
              <a:buNone/>
            </a:pPr>
            <a:r>
              <a:rPr b="1" lang="en-US">
                <a:solidFill>
                  <a:srgbClr val="134F5C"/>
                </a:solidFill>
                <a:latin typeface="Verdana"/>
                <a:ea typeface="Verdana"/>
                <a:cs typeface="Verdana"/>
                <a:sym typeface="Verdana"/>
              </a:rPr>
              <a:t>¿DÓNDE SE VENDEN? ¿QUIÉNES LOS CONSUMEN?</a:t>
            </a:r>
            <a:endParaRPr b="1">
              <a:solidFill>
                <a:srgbClr val="134F5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u="sng">
                <a:solidFill>
                  <a:srgbClr val="0047FF"/>
                </a:solidFill>
                <a:latin typeface="Calibri"/>
                <a:ea typeface="Calibri"/>
                <a:cs typeface="Calibri"/>
                <a:sym typeface="Calibri"/>
                <a:hlinkClick r:id="rId20"/>
              </a:rPr>
              <a:t>http://www.mercasa.es/files/multimedios/1323972080_pag_049-059_Cerdeno.pdf</a:t>
            </a:r>
            <a:r>
              <a:rPr lang="en-US" sz="1200">
                <a:solidFill>
                  <a:srgbClr val="0047FF"/>
                </a:solidFill>
                <a:latin typeface="Calibri"/>
                <a:ea typeface="Calibri"/>
                <a:cs typeface="Calibri"/>
                <a:sym typeface="Calibri"/>
              </a:rPr>
              <a:t> (MIRA LAS TABLAS)</a:t>
            </a:r>
            <a:endParaRPr sz="1200">
              <a:solidFill>
                <a:srgbClr val="0047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u="sng">
                <a:solidFill>
                  <a:srgbClr val="0047FF"/>
                </a:solidFill>
                <a:latin typeface="Calibri"/>
                <a:ea typeface="Calibri"/>
                <a:cs typeface="Calibri"/>
                <a:sym typeface="Calibri"/>
                <a:hlinkClick r:id="rId21"/>
              </a:rPr>
              <a:t>http://www.qcom.es/lacteos/especial-lacteos/los-productos-lacteos-en-la-distribucion_28249_2811_31064_0_1_in.html</a:t>
            </a:r>
            <a:r>
              <a:rPr lang="en-US" sz="1200">
                <a:solidFill>
                  <a:srgbClr val="0047FF"/>
                </a:solidFill>
                <a:latin typeface="Calibri"/>
                <a:ea typeface="Calibri"/>
                <a:cs typeface="Calibri"/>
                <a:sym typeface="Calibri"/>
              </a:rPr>
              <a:t>  (MIRA LAS TABLAS)</a:t>
            </a:r>
            <a:endParaRPr sz="1200">
              <a:solidFill>
                <a:srgbClr val="0047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59575" y="1140812"/>
            <a:ext cx="2903537" cy="1328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66CC">
            <a:alpha val="31760"/>
          </a:srgbClr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/>
        </p:nvSpPr>
        <p:spPr>
          <a:xfrm>
            <a:off x="3560100" y="716538"/>
            <a:ext cx="2215200" cy="4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u="sng">
                <a:latin typeface="Times New Roman"/>
                <a:ea typeface="Times New Roman"/>
                <a:cs typeface="Times New Roman"/>
                <a:sym typeface="Times New Roman"/>
              </a:rPr>
              <a:t>EL ALUMINIO</a:t>
            </a:r>
            <a:endParaRPr/>
          </a:p>
        </p:txBody>
      </p:sp>
      <p:sp>
        <p:nvSpPr>
          <p:cNvPr id="147" name="Shape 147"/>
          <p:cNvSpPr txBox="1"/>
          <p:nvPr/>
        </p:nvSpPr>
        <p:spPr>
          <a:xfrm>
            <a:off x="3002125" y="1268175"/>
            <a:ext cx="64071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800"/>
              <a:buFont typeface="Verdana"/>
              <a:buNone/>
            </a:pPr>
            <a:r>
              <a:rPr b="1" lang="en-US" u="sng">
                <a:solidFill>
                  <a:srgbClr val="3333CC"/>
                </a:solidFill>
                <a:latin typeface="Verdana"/>
                <a:ea typeface="Verdana"/>
                <a:cs typeface="Verdana"/>
                <a:sym typeface="Verdana"/>
              </a:rPr>
              <a:t>SECTOR PRIMARIO: </a:t>
            </a:r>
            <a:endParaRPr b="1" u="sng">
              <a:solidFill>
                <a:srgbClr val="3333C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800"/>
              <a:buFont typeface="Verdana"/>
              <a:buNone/>
            </a:pPr>
            <a:r>
              <a:rPr b="1" lang="en-US">
                <a:solidFill>
                  <a:srgbClr val="3333CC"/>
                </a:solidFill>
                <a:latin typeface="Verdana"/>
                <a:ea typeface="Verdana"/>
                <a:cs typeface="Verdana"/>
                <a:sym typeface="Verdana"/>
              </a:rPr>
              <a:t>¿CÓMO SE ENCUENTRA?</a:t>
            </a:r>
            <a:endParaRPr b="1">
              <a:solidFill>
                <a:srgbClr val="3333C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800"/>
              <a:buFont typeface="Verdana"/>
              <a:buNone/>
            </a:pPr>
            <a:r>
              <a:rPr b="1" lang="en-US">
                <a:solidFill>
                  <a:srgbClr val="3333CC"/>
                </a:solidFill>
                <a:latin typeface="Verdana"/>
                <a:ea typeface="Verdana"/>
                <a:cs typeface="Verdana"/>
                <a:sym typeface="Verdana"/>
              </a:rPr>
              <a:t>¿CÓMO SE EXTRAE LA MATERIA PRIMA?</a:t>
            </a:r>
            <a:endParaRPr b="1">
              <a:solidFill>
                <a:srgbClr val="3333C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45720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rgbClr val="0047FF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https://historiaybiografias.com/aluminio/</a:t>
            </a:r>
            <a:endParaRPr>
              <a:solidFill>
                <a:srgbClr val="0047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rgbClr val="0047FF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https://www.youtube.com/watch?v=uk99yBaGHCQ</a:t>
            </a:r>
            <a:endParaRPr>
              <a:solidFill>
                <a:srgbClr val="0047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0047FF"/>
                </a:solidFill>
                <a:latin typeface="Calibri"/>
                <a:ea typeface="Calibri"/>
                <a:cs typeface="Calibri"/>
                <a:sym typeface="Calibri"/>
              </a:rPr>
              <a:t>https://www.youtube.com/watch?v=upVlSzYiahs</a:t>
            </a:r>
            <a:endParaRPr>
              <a:solidFill>
                <a:srgbClr val="0047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47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Verdana"/>
              <a:buNone/>
            </a:pPr>
            <a:r>
              <a:t/>
            </a:r>
            <a:endParaRPr>
              <a:solidFill>
                <a:srgbClr val="134F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47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Shape 148"/>
          <p:cNvSpPr txBox="1"/>
          <p:nvPr/>
        </p:nvSpPr>
        <p:spPr>
          <a:xfrm>
            <a:off x="685800" y="130100"/>
            <a:ext cx="8229600" cy="4572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" name="Shape 149"/>
          <p:cNvSpPr txBox="1"/>
          <p:nvPr/>
        </p:nvSpPr>
        <p:spPr>
          <a:xfrm>
            <a:off x="889000" y="236537"/>
            <a:ext cx="12447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Introducción</a:t>
            </a:r>
            <a:endParaRPr/>
          </a:p>
        </p:txBody>
      </p:sp>
      <p:sp>
        <p:nvSpPr>
          <p:cNvPr id="150" name="Shape 150"/>
          <p:cNvSpPr txBox="1"/>
          <p:nvPr/>
        </p:nvSpPr>
        <p:spPr>
          <a:xfrm>
            <a:off x="5080000" y="266700"/>
            <a:ext cx="11685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None/>
            </a:pPr>
            <a:r>
              <a:rPr b="0" i="0" lang="en-US" sz="1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Recursos </a:t>
            </a:r>
            <a:endParaRPr/>
          </a:p>
        </p:txBody>
      </p:sp>
      <p:sp>
        <p:nvSpPr>
          <p:cNvPr id="151" name="Shape 151"/>
          <p:cNvSpPr txBox="1"/>
          <p:nvPr/>
        </p:nvSpPr>
        <p:spPr>
          <a:xfrm>
            <a:off x="889000" y="236537"/>
            <a:ext cx="10923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None/>
            </a:pPr>
            <a:r>
              <a:rPr b="0" i="0" lang="en-US" sz="1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Introducción</a:t>
            </a:r>
            <a:endParaRPr/>
          </a:p>
        </p:txBody>
      </p:sp>
      <p:sp>
        <p:nvSpPr>
          <p:cNvPr id="152" name="Shape 152"/>
          <p:cNvSpPr txBox="1"/>
          <p:nvPr/>
        </p:nvSpPr>
        <p:spPr>
          <a:xfrm>
            <a:off x="2438400" y="241300"/>
            <a:ext cx="6858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None/>
            </a:pPr>
            <a:r>
              <a:rPr b="0" i="0" lang="en-US" sz="1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Tarea  </a:t>
            </a:r>
            <a:endParaRPr/>
          </a:p>
        </p:txBody>
      </p:sp>
      <p:sp>
        <p:nvSpPr>
          <p:cNvPr id="153" name="Shape 153"/>
          <p:cNvSpPr txBox="1"/>
          <p:nvPr/>
        </p:nvSpPr>
        <p:spPr>
          <a:xfrm>
            <a:off x="3695700" y="254000"/>
            <a:ext cx="7620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None/>
            </a:pPr>
            <a:r>
              <a:rPr b="0" i="0" lang="en-US" sz="1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Proceso</a:t>
            </a:r>
            <a:endParaRPr/>
          </a:p>
        </p:txBody>
      </p:sp>
      <p:sp>
        <p:nvSpPr>
          <p:cNvPr id="154" name="Shape 154"/>
          <p:cNvSpPr txBox="1"/>
          <p:nvPr/>
        </p:nvSpPr>
        <p:spPr>
          <a:xfrm>
            <a:off x="6553200" y="228600"/>
            <a:ext cx="11430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None/>
            </a:pPr>
            <a:r>
              <a:rPr b="0" i="0" lang="en-US" sz="1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9"/>
              </a:rPr>
              <a:t>Evaluación </a:t>
            </a:r>
            <a:endParaRPr/>
          </a:p>
        </p:txBody>
      </p:sp>
      <p:sp>
        <p:nvSpPr>
          <p:cNvPr id="155" name="Shape 155"/>
          <p:cNvSpPr txBox="1"/>
          <p:nvPr/>
        </p:nvSpPr>
        <p:spPr>
          <a:xfrm>
            <a:off x="7975600" y="254000"/>
            <a:ext cx="8637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0"/>
              </a:rPr>
              <a:t>Créditos</a:t>
            </a:r>
            <a:endParaRPr/>
          </a:p>
        </p:txBody>
      </p:sp>
      <p:sp>
        <p:nvSpPr>
          <p:cNvPr id="156" name="Shape 156"/>
          <p:cNvSpPr txBox="1"/>
          <p:nvPr/>
        </p:nvSpPr>
        <p:spPr>
          <a:xfrm>
            <a:off x="398925" y="2892275"/>
            <a:ext cx="9253200" cy="3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Verdana"/>
              <a:buNone/>
            </a:pPr>
            <a:r>
              <a:rPr b="1" lang="en-US" u="sng">
                <a:solidFill>
                  <a:srgbClr val="990000"/>
                </a:solidFill>
                <a:latin typeface="Verdana"/>
                <a:ea typeface="Verdana"/>
                <a:cs typeface="Verdana"/>
                <a:sym typeface="Verdana"/>
              </a:rPr>
              <a:t>SECTOR SECUNDARIO: </a:t>
            </a:r>
            <a:endParaRPr b="1" u="sng">
              <a:solidFill>
                <a:srgbClr val="99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Verdana"/>
              <a:buNone/>
            </a:pPr>
            <a:r>
              <a:rPr b="1" lang="en-US">
                <a:solidFill>
                  <a:srgbClr val="990000"/>
                </a:solidFill>
                <a:latin typeface="Verdana"/>
                <a:ea typeface="Verdana"/>
                <a:cs typeface="Verdana"/>
                <a:sym typeface="Verdana"/>
              </a:rPr>
              <a:t>¿QUÉ PRODUCTOS SE ELABORAN CON ESTA MATERIA PRIMA?</a:t>
            </a:r>
            <a:endParaRPr b="1">
              <a:solidFill>
                <a:srgbClr val="99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Verdana"/>
              <a:buNone/>
            </a:pPr>
            <a:r>
              <a:rPr b="1" lang="en-US">
                <a:solidFill>
                  <a:srgbClr val="990000"/>
                </a:solidFill>
                <a:latin typeface="Verdana"/>
                <a:ea typeface="Verdana"/>
                <a:cs typeface="Verdana"/>
                <a:sym typeface="Verdana"/>
              </a:rPr>
              <a:t>¿CÓMO SE ELABORA CADA UNO?</a:t>
            </a:r>
            <a:endParaRPr b="1">
              <a:solidFill>
                <a:srgbClr val="99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rgbClr val="0047FF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http://www.almexa.com.mx/blog/conozca-los-10-principales-usos-del-aluminio-y-detecte-oportunidades-para-su-industria/</a:t>
            </a:r>
            <a:endParaRPr>
              <a:solidFill>
                <a:srgbClr val="0047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rgbClr val="0047FF"/>
                </a:solidFill>
                <a:latin typeface="Calibri"/>
                <a:ea typeface="Calibri"/>
                <a:cs typeface="Calibri"/>
                <a:sym typeface="Calibri"/>
                <a:hlinkClick r:id="rId12"/>
              </a:rPr>
              <a:t>https://www.youtube.com/watch?v=q9LWSzfoXMQ</a:t>
            </a:r>
            <a:endParaRPr>
              <a:solidFill>
                <a:srgbClr val="0047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rgbClr val="0047FF"/>
                </a:solidFill>
                <a:latin typeface="Calibri"/>
                <a:ea typeface="Calibri"/>
                <a:cs typeface="Calibri"/>
                <a:sym typeface="Calibri"/>
                <a:hlinkClick r:id="rId13"/>
              </a:rPr>
              <a:t>https://www.youtube.com/watch?v=Fa8CRyCuqTg</a:t>
            </a:r>
            <a:endParaRPr>
              <a:solidFill>
                <a:srgbClr val="0047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rgbClr val="0047FF"/>
                </a:solidFill>
                <a:latin typeface="Calibri"/>
                <a:ea typeface="Calibri"/>
                <a:cs typeface="Calibri"/>
                <a:sym typeface="Calibri"/>
                <a:hlinkClick r:id="rId14"/>
              </a:rPr>
              <a:t>https://www.youtube.com/watch?v=RjAcz1t3C1k</a:t>
            </a:r>
            <a:endParaRPr>
              <a:solidFill>
                <a:srgbClr val="0047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47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74320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Verdana"/>
              <a:buNone/>
            </a:pPr>
            <a:r>
              <a:rPr b="1" lang="en-US" u="sng">
                <a:solidFill>
                  <a:srgbClr val="134F5C"/>
                </a:solidFill>
                <a:latin typeface="Verdana"/>
                <a:ea typeface="Verdana"/>
                <a:cs typeface="Verdana"/>
                <a:sym typeface="Verdana"/>
              </a:rPr>
              <a:t>SECTOR TERCIARIO: </a:t>
            </a:r>
            <a:endParaRPr b="1" u="sng">
              <a:solidFill>
                <a:srgbClr val="134F5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274320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Verdana"/>
              <a:buNone/>
            </a:pPr>
            <a:r>
              <a:rPr b="1" lang="en-US">
                <a:solidFill>
                  <a:srgbClr val="134F5C"/>
                </a:solidFill>
                <a:latin typeface="Verdana"/>
                <a:ea typeface="Verdana"/>
                <a:cs typeface="Verdana"/>
                <a:sym typeface="Verdana"/>
              </a:rPr>
              <a:t>¿CÓMO SE TRANSPORTAN Y DISTRIBUYEN LOS PRODUCTOS?</a:t>
            </a:r>
            <a:endParaRPr b="1">
              <a:solidFill>
                <a:srgbClr val="134F5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274320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Verdana"/>
              <a:buNone/>
            </a:pPr>
            <a:r>
              <a:rPr b="1" lang="en-US">
                <a:solidFill>
                  <a:srgbClr val="134F5C"/>
                </a:solidFill>
                <a:latin typeface="Verdana"/>
                <a:ea typeface="Verdana"/>
                <a:cs typeface="Verdana"/>
                <a:sym typeface="Verdana"/>
              </a:rPr>
              <a:t>¿DÓNDE SE VENDEN? ¿QUIÉNES LOS CONSUMEN?</a:t>
            </a:r>
            <a:endParaRPr b="1">
              <a:solidFill>
                <a:srgbClr val="134F5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rgbClr val="0047FF"/>
                </a:solidFill>
                <a:latin typeface="Calibri"/>
                <a:ea typeface="Calibri"/>
                <a:cs typeface="Calibri"/>
                <a:sym typeface="Calibri"/>
                <a:hlinkClick r:id="rId15"/>
              </a:rPr>
              <a:t>http://ame.org.es/sostenibilidad/politica-medioambiental.html</a:t>
            </a:r>
            <a:endParaRPr u="sng">
              <a:solidFill>
                <a:srgbClr val="0047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rgbClr val="0047FF"/>
                </a:solidFill>
                <a:latin typeface="Calibri"/>
                <a:ea typeface="Calibri"/>
                <a:cs typeface="Calibri"/>
                <a:sym typeface="Calibri"/>
                <a:hlinkClick r:id="rId16"/>
              </a:rPr>
              <a:t>http://www.bbc.com/mundo/noticias/2010/11/101118_economia_aluminio</a:t>
            </a:r>
            <a:endParaRPr u="sng">
              <a:solidFill>
                <a:srgbClr val="0047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7"/>
              </a:rPr>
              <a:t>http://www.eural.com/prodotti/leghe/perche-alluminio?lang=es</a:t>
            </a:r>
            <a:endParaRPr u="sng">
              <a:solidFill>
                <a:srgbClr val="0047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Shape 157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457300" y="1086400"/>
            <a:ext cx="2303000" cy="169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66CC">
            <a:alpha val="31760"/>
          </a:srgbClr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/>
        </p:nvSpPr>
        <p:spPr>
          <a:xfrm>
            <a:off x="3560100" y="716538"/>
            <a:ext cx="2215200" cy="4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u="sng">
                <a:latin typeface="Times New Roman"/>
                <a:ea typeface="Times New Roman"/>
                <a:cs typeface="Times New Roman"/>
                <a:sym typeface="Times New Roman"/>
              </a:rPr>
              <a:t>LA ARENA</a:t>
            </a:r>
            <a:endParaRPr/>
          </a:p>
        </p:txBody>
      </p:sp>
      <p:sp>
        <p:nvSpPr>
          <p:cNvPr id="163" name="Shape 163"/>
          <p:cNvSpPr txBox="1"/>
          <p:nvPr/>
        </p:nvSpPr>
        <p:spPr>
          <a:xfrm>
            <a:off x="3002125" y="1268175"/>
            <a:ext cx="64071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800"/>
              <a:buFont typeface="Verdana"/>
              <a:buNone/>
            </a:pPr>
            <a:r>
              <a:rPr b="1" lang="en-US" u="sng">
                <a:solidFill>
                  <a:srgbClr val="3333CC"/>
                </a:solidFill>
                <a:latin typeface="Verdana"/>
                <a:ea typeface="Verdana"/>
                <a:cs typeface="Verdana"/>
                <a:sym typeface="Verdana"/>
              </a:rPr>
              <a:t>SECTOR PRIMARIO: </a:t>
            </a:r>
            <a:endParaRPr b="1" u="sng">
              <a:solidFill>
                <a:srgbClr val="3333C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800"/>
              <a:buFont typeface="Verdana"/>
              <a:buNone/>
            </a:pPr>
            <a:r>
              <a:rPr b="1" lang="en-US">
                <a:solidFill>
                  <a:srgbClr val="3333CC"/>
                </a:solidFill>
                <a:latin typeface="Verdana"/>
                <a:ea typeface="Verdana"/>
                <a:cs typeface="Verdana"/>
                <a:sym typeface="Verdana"/>
              </a:rPr>
              <a:t>¿CÓMO SE ENCUENTRA?</a:t>
            </a:r>
            <a:endParaRPr b="1">
              <a:solidFill>
                <a:srgbClr val="3333C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800"/>
              <a:buFont typeface="Verdana"/>
              <a:buNone/>
            </a:pPr>
            <a:r>
              <a:rPr b="1" lang="en-US">
                <a:solidFill>
                  <a:srgbClr val="3333CC"/>
                </a:solidFill>
                <a:latin typeface="Verdana"/>
                <a:ea typeface="Verdana"/>
                <a:cs typeface="Verdana"/>
                <a:sym typeface="Verdana"/>
              </a:rPr>
              <a:t>¿CÓMO SE EXTRAE LA MATERIA PRIMA?</a:t>
            </a:r>
            <a:endParaRPr b="1">
              <a:solidFill>
                <a:srgbClr val="3333C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45720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rgbClr val="0047FF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https://www.clarin.com/construccion/mil-arenas_0_SkhvpBtDXg.html</a:t>
            </a:r>
            <a:endParaRPr>
              <a:solidFill>
                <a:srgbClr val="0047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rgbClr val="0047FF"/>
                </a:solidFill>
                <a:latin typeface="Calibri"/>
                <a:ea typeface="Calibri"/>
                <a:cs typeface="Calibri"/>
                <a:sym typeface="Calibri"/>
              </a:rPr>
              <a:t>http://www.aimsa.es/es/contenido/?idsec=480</a:t>
            </a:r>
            <a:endParaRPr u="sng">
              <a:solidFill>
                <a:srgbClr val="0047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rgbClr val="0047FF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http://www.flexicon.es/Materiales-Manejados/Arena-de-Silice.html</a:t>
            </a:r>
            <a:endParaRPr>
              <a:solidFill>
                <a:srgbClr val="0047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rgbClr val="0047FF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https://www.youtube.com/watch?v=CTUa_D5rrjM</a:t>
            </a:r>
            <a:endParaRPr>
              <a:solidFill>
                <a:srgbClr val="0047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47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47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Verdana"/>
              <a:buNone/>
            </a:pPr>
            <a:r>
              <a:t/>
            </a:r>
            <a:endParaRPr>
              <a:solidFill>
                <a:srgbClr val="134F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47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Shape 164"/>
          <p:cNvSpPr txBox="1"/>
          <p:nvPr/>
        </p:nvSpPr>
        <p:spPr>
          <a:xfrm>
            <a:off x="685800" y="130100"/>
            <a:ext cx="8229600" cy="4572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Shape 165"/>
          <p:cNvSpPr txBox="1"/>
          <p:nvPr/>
        </p:nvSpPr>
        <p:spPr>
          <a:xfrm>
            <a:off x="889000" y="236537"/>
            <a:ext cx="12447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Introducción</a:t>
            </a:r>
            <a:endParaRPr/>
          </a:p>
        </p:txBody>
      </p:sp>
      <p:sp>
        <p:nvSpPr>
          <p:cNvPr id="166" name="Shape 166"/>
          <p:cNvSpPr txBox="1"/>
          <p:nvPr/>
        </p:nvSpPr>
        <p:spPr>
          <a:xfrm>
            <a:off x="5080000" y="266700"/>
            <a:ext cx="11685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None/>
            </a:pPr>
            <a:r>
              <a:rPr b="0" i="0" lang="en-US" sz="1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Recursos </a:t>
            </a:r>
            <a:endParaRPr/>
          </a:p>
        </p:txBody>
      </p:sp>
      <p:sp>
        <p:nvSpPr>
          <p:cNvPr id="167" name="Shape 167"/>
          <p:cNvSpPr txBox="1"/>
          <p:nvPr/>
        </p:nvSpPr>
        <p:spPr>
          <a:xfrm>
            <a:off x="889000" y="236537"/>
            <a:ext cx="10923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None/>
            </a:pPr>
            <a:r>
              <a:rPr b="0" i="0" lang="en-US" sz="1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Introducción</a:t>
            </a:r>
            <a:endParaRPr/>
          </a:p>
        </p:txBody>
      </p:sp>
      <p:sp>
        <p:nvSpPr>
          <p:cNvPr id="168" name="Shape 168"/>
          <p:cNvSpPr txBox="1"/>
          <p:nvPr/>
        </p:nvSpPr>
        <p:spPr>
          <a:xfrm>
            <a:off x="2438400" y="241300"/>
            <a:ext cx="6858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None/>
            </a:pPr>
            <a:r>
              <a:rPr b="0" i="0" lang="en-US" sz="1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Tarea  </a:t>
            </a:r>
            <a:endParaRPr/>
          </a:p>
        </p:txBody>
      </p:sp>
      <p:sp>
        <p:nvSpPr>
          <p:cNvPr id="169" name="Shape 169"/>
          <p:cNvSpPr txBox="1"/>
          <p:nvPr/>
        </p:nvSpPr>
        <p:spPr>
          <a:xfrm>
            <a:off x="3695700" y="254000"/>
            <a:ext cx="7620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None/>
            </a:pPr>
            <a:r>
              <a:rPr b="0" i="0" lang="en-US" sz="1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9"/>
              </a:rPr>
              <a:t>Proceso</a:t>
            </a:r>
            <a:endParaRPr/>
          </a:p>
        </p:txBody>
      </p:sp>
      <p:sp>
        <p:nvSpPr>
          <p:cNvPr id="170" name="Shape 170"/>
          <p:cNvSpPr txBox="1"/>
          <p:nvPr/>
        </p:nvSpPr>
        <p:spPr>
          <a:xfrm>
            <a:off x="6553200" y="228600"/>
            <a:ext cx="11430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None/>
            </a:pPr>
            <a:r>
              <a:rPr b="0" i="0" lang="en-US" sz="1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0"/>
              </a:rPr>
              <a:t>Evaluación </a:t>
            </a:r>
            <a:endParaRPr/>
          </a:p>
        </p:txBody>
      </p:sp>
      <p:sp>
        <p:nvSpPr>
          <p:cNvPr id="171" name="Shape 171"/>
          <p:cNvSpPr txBox="1"/>
          <p:nvPr/>
        </p:nvSpPr>
        <p:spPr>
          <a:xfrm>
            <a:off x="7975600" y="254000"/>
            <a:ext cx="8637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1"/>
              </a:rPr>
              <a:t>Créditos</a:t>
            </a:r>
            <a:endParaRPr/>
          </a:p>
        </p:txBody>
      </p:sp>
      <p:sp>
        <p:nvSpPr>
          <p:cNvPr id="172" name="Shape 172"/>
          <p:cNvSpPr txBox="1"/>
          <p:nvPr/>
        </p:nvSpPr>
        <p:spPr>
          <a:xfrm>
            <a:off x="398925" y="2892275"/>
            <a:ext cx="9253200" cy="3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Verdana"/>
              <a:buNone/>
            </a:pPr>
            <a:r>
              <a:rPr b="1" lang="en-US" u="sng">
                <a:solidFill>
                  <a:srgbClr val="990000"/>
                </a:solidFill>
                <a:latin typeface="Verdana"/>
                <a:ea typeface="Verdana"/>
                <a:cs typeface="Verdana"/>
                <a:sym typeface="Verdana"/>
              </a:rPr>
              <a:t>SECTOR SECUNDARIO: </a:t>
            </a:r>
            <a:endParaRPr b="1" u="sng">
              <a:solidFill>
                <a:srgbClr val="99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Verdana"/>
              <a:buNone/>
            </a:pPr>
            <a:r>
              <a:rPr b="1" lang="en-US">
                <a:solidFill>
                  <a:srgbClr val="990000"/>
                </a:solidFill>
                <a:latin typeface="Verdana"/>
                <a:ea typeface="Verdana"/>
                <a:cs typeface="Verdana"/>
                <a:sym typeface="Verdana"/>
              </a:rPr>
              <a:t>¿QUÉ PRODUCTOS SE ELABORAN CON ESTA MATERIA PRIMA?</a:t>
            </a:r>
            <a:endParaRPr b="1">
              <a:solidFill>
                <a:srgbClr val="99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Verdana"/>
              <a:buNone/>
            </a:pPr>
            <a:r>
              <a:rPr b="1" lang="en-US">
                <a:solidFill>
                  <a:srgbClr val="990000"/>
                </a:solidFill>
                <a:latin typeface="Verdana"/>
                <a:ea typeface="Verdana"/>
                <a:cs typeface="Verdana"/>
                <a:sym typeface="Verdana"/>
              </a:rPr>
              <a:t>¿CÓMO SE ELABORA CADA UNO?</a:t>
            </a:r>
            <a:endParaRPr b="1">
              <a:solidFill>
                <a:srgbClr val="99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rgbClr val="0047FF"/>
                </a:solidFill>
                <a:latin typeface="Calibri"/>
                <a:ea typeface="Calibri"/>
                <a:cs typeface="Calibri"/>
                <a:sym typeface="Calibri"/>
                <a:hlinkClick r:id="rId12"/>
              </a:rPr>
              <a:t>http://www.aimsa.es/es/contenido/?idsec=480</a:t>
            </a:r>
            <a:endParaRPr>
              <a:solidFill>
                <a:srgbClr val="0047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rgbClr val="0047FF"/>
                </a:solidFill>
                <a:latin typeface="Calibri"/>
                <a:ea typeface="Calibri"/>
                <a:cs typeface="Calibri"/>
                <a:sym typeface="Calibri"/>
                <a:hlinkClick r:id="rId13"/>
              </a:rPr>
              <a:t>https://www.quiminet.com/articulos/las-diferentes-aplicaciones-de-la-arena-silica-2648107.htm</a:t>
            </a:r>
            <a:endParaRPr>
              <a:solidFill>
                <a:srgbClr val="0047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rgbClr val="0047FF"/>
                </a:solidFill>
                <a:latin typeface="Calibri"/>
                <a:ea typeface="Calibri"/>
                <a:cs typeface="Calibri"/>
                <a:sym typeface="Calibri"/>
                <a:hlinkClick r:id="rId14"/>
              </a:rPr>
              <a:t>https://www.youtube.com/watch?v=YtQm8rI9Udc</a:t>
            </a:r>
            <a:endParaRPr>
              <a:solidFill>
                <a:srgbClr val="0047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rgbClr val="0047FF"/>
                </a:solidFill>
                <a:latin typeface="Calibri"/>
                <a:ea typeface="Calibri"/>
                <a:cs typeface="Calibri"/>
                <a:sym typeface="Calibri"/>
                <a:hlinkClick r:id="rId15"/>
              </a:rPr>
              <a:t>https://www.youtube.com/watch?v=wu0HRuf_DV4</a:t>
            </a:r>
            <a:endParaRPr>
              <a:solidFill>
                <a:srgbClr val="0047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rgbClr val="0047FF"/>
                </a:solidFill>
                <a:latin typeface="Calibri"/>
                <a:ea typeface="Calibri"/>
                <a:cs typeface="Calibri"/>
                <a:sym typeface="Calibri"/>
                <a:hlinkClick r:id="rId16"/>
              </a:rPr>
              <a:t>https://www.youtube.com/watch?v=BCr-o9ubr5w</a:t>
            </a:r>
            <a:endParaRPr>
              <a:solidFill>
                <a:srgbClr val="0047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47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74320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Verdana"/>
              <a:buNone/>
            </a:pPr>
            <a:r>
              <a:rPr b="1" lang="en-US" u="sng">
                <a:solidFill>
                  <a:srgbClr val="134F5C"/>
                </a:solidFill>
                <a:latin typeface="Verdana"/>
                <a:ea typeface="Verdana"/>
                <a:cs typeface="Verdana"/>
                <a:sym typeface="Verdana"/>
              </a:rPr>
              <a:t>SECTOR TERCIARIO: </a:t>
            </a:r>
            <a:endParaRPr b="1" u="sng">
              <a:solidFill>
                <a:srgbClr val="134F5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274320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Verdana"/>
              <a:buNone/>
            </a:pPr>
            <a:r>
              <a:rPr b="1" lang="en-US">
                <a:solidFill>
                  <a:srgbClr val="134F5C"/>
                </a:solidFill>
                <a:latin typeface="Verdana"/>
                <a:ea typeface="Verdana"/>
                <a:cs typeface="Verdana"/>
                <a:sym typeface="Verdana"/>
              </a:rPr>
              <a:t>¿CÓMO SE TRANSPORTAN Y DISTRIBUYEN LOS PRODUCTOS?</a:t>
            </a:r>
            <a:endParaRPr b="1">
              <a:solidFill>
                <a:srgbClr val="134F5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274320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Verdana"/>
              <a:buNone/>
            </a:pPr>
            <a:r>
              <a:rPr b="1" lang="en-US">
                <a:solidFill>
                  <a:srgbClr val="134F5C"/>
                </a:solidFill>
                <a:latin typeface="Verdana"/>
                <a:ea typeface="Verdana"/>
                <a:cs typeface="Verdana"/>
                <a:sym typeface="Verdana"/>
              </a:rPr>
              <a:t>¿DÓNDE SE VENDEN? ¿QUIÉNES LOS CONSUMEN?</a:t>
            </a:r>
            <a:endParaRPr b="1">
              <a:solidFill>
                <a:srgbClr val="134F5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rgbClr val="0047FF"/>
                </a:solidFill>
                <a:latin typeface="Calibri"/>
                <a:ea typeface="Calibri"/>
                <a:cs typeface="Calibri"/>
                <a:sym typeface="Calibri"/>
                <a:hlinkClick r:id="rId17"/>
              </a:rPr>
              <a:t>http://www.carcaba.es/index.php/transporte-y-logistica-industria-del-vidrio</a:t>
            </a:r>
            <a:endParaRPr u="sng">
              <a:solidFill>
                <a:srgbClr val="0047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rgbClr val="0047FF"/>
                </a:solidFill>
                <a:latin typeface="Calibri"/>
                <a:ea typeface="Calibri"/>
                <a:cs typeface="Calibri"/>
                <a:sym typeface="Calibri"/>
                <a:hlinkClick r:id="rId18"/>
              </a:rPr>
              <a:t>http://www.pitarchlogistica.com/es/noticias/transporte-vidrio#</a:t>
            </a:r>
            <a:endParaRPr u="sng">
              <a:solidFill>
                <a:srgbClr val="0047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rgbClr val="0047FF"/>
                </a:solidFill>
                <a:latin typeface="Calibri"/>
                <a:ea typeface="Calibri"/>
                <a:cs typeface="Calibri"/>
                <a:sym typeface="Calibri"/>
                <a:hlinkClick r:id="rId19"/>
              </a:rPr>
              <a:t>https://www.promsa.com/es/presentacion</a:t>
            </a:r>
            <a:r>
              <a:rPr lang="en-US" u="sng">
                <a:solidFill>
                  <a:srgbClr val="0047FF"/>
                </a:solidFill>
                <a:latin typeface="Calibri"/>
                <a:ea typeface="Calibri"/>
                <a:cs typeface="Calibri"/>
                <a:sym typeface="Calibri"/>
              </a:rPr>
              <a:t> (VIDEO)</a:t>
            </a:r>
            <a:endParaRPr u="sng">
              <a:solidFill>
                <a:srgbClr val="0047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u="sng">
              <a:solidFill>
                <a:srgbClr val="0047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275787" y="767762"/>
            <a:ext cx="2081212" cy="157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